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44"/>
  </p:notesMasterIdLst>
  <p:sldIdLst>
    <p:sldId id="431" r:id="rId2"/>
    <p:sldId id="552" r:id="rId3"/>
    <p:sldId id="793" r:id="rId4"/>
    <p:sldId id="324" r:id="rId5"/>
    <p:sldId id="307" r:id="rId6"/>
    <p:sldId id="325" r:id="rId7"/>
    <p:sldId id="326" r:id="rId8"/>
    <p:sldId id="368" r:id="rId9"/>
    <p:sldId id="308" r:id="rId10"/>
    <p:sldId id="309" r:id="rId11"/>
    <p:sldId id="310" r:id="rId12"/>
    <p:sldId id="311" r:id="rId13"/>
    <p:sldId id="312" r:id="rId14"/>
    <p:sldId id="313" r:id="rId15"/>
    <p:sldId id="314" r:id="rId16"/>
    <p:sldId id="315" r:id="rId17"/>
    <p:sldId id="316" r:id="rId18"/>
    <p:sldId id="317" r:id="rId19"/>
    <p:sldId id="318" r:id="rId20"/>
    <p:sldId id="321" r:id="rId21"/>
    <p:sldId id="328" r:id="rId22"/>
    <p:sldId id="329" r:id="rId23"/>
    <p:sldId id="330" r:id="rId24"/>
    <p:sldId id="331" r:id="rId25"/>
    <p:sldId id="332" r:id="rId26"/>
    <p:sldId id="1934" r:id="rId27"/>
    <p:sldId id="1935" r:id="rId28"/>
    <p:sldId id="1936" r:id="rId29"/>
    <p:sldId id="302" r:id="rId30"/>
    <p:sldId id="1937" r:id="rId31"/>
    <p:sldId id="441" r:id="rId32"/>
    <p:sldId id="1938" r:id="rId33"/>
    <p:sldId id="1939" r:id="rId34"/>
    <p:sldId id="417" r:id="rId35"/>
    <p:sldId id="299" r:id="rId36"/>
    <p:sldId id="1940" r:id="rId37"/>
    <p:sldId id="1941" r:id="rId38"/>
    <p:sldId id="1942" r:id="rId39"/>
    <p:sldId id="444" r:id="rId40"/>
    <p:sldId id="442" r:id="rId41"/>
    <p:sldId id="260" r:id="rId42"/>
    <p:sldId id="33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98A9"/>
    <a:srgbClr val="00FF00"/>
    <a:srgbClr val="B90000"/>
    <a:srgbClr val="FFFDA9"/>
    <a:srgbClr val="FFFD78"/>
    <a:srgbClr val="FFFC00"/>
    <a:srgbClr val="F5EE00"/>
    <a:srgbClr val="666699"/>
    <a:srgbClr val="000000"/>
    <a:srgbClr val="FF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5000"/>
    <p:restoredTop sz="75061" autoAdjust="0"/>
  </p:normalViewPr>
  <p:slideViewPr>
    <p:cSldViewPr>
      <p:cViewPr varScale="1">
        <p:scale>
          <a:sx n="77" d="100"/>
          <a:sy n="77" d="100"/>
        </p:scale>
        <p:origin x="104" y="36"/>
      </p:cViewPr>
      <p:guideLst>
        <p:guide orient="horz" pos="2160"/>
        <p:guide pos="3840"/>
      </p:guideLst>
    </p:cSldViewPr>
  </p:slideViewPr>
  <p:notesTextViewPr>
    <p:cViewPr>
      <p:scale>
        <a:sx n="3" d="2"/>
        <a:sy n="3" d="2"/>
      </p:scale>
      <p:origin x="0" y="0"/>
    </p:cViewPr>
  </p:notesTextViewPr>
  <p:sorterViewPr>
    <p:cViewPr varScale="1">
      <p:scale>
        <a:sx n="1" d="1"/>
        <a:sy n="1" d="1"/>
      </p:scale>
      <p:origin x="0" y="-106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567E831-4479-974F-948B-45A1CB315EF0}" type="datetimeFigureOut">
              <a:rPr lang="en-US" smtClean="0"/>
              <a:t>9/9/2024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4DCA44E-EA06-C640-89D0-ABDCE4AD28CE}" type="slidenum">
              <a:rPr lang="en-US" smtClean="0"/>
              <a:t>‹#›</a:t>
            </a:fld>
            <a:endParaRPr lang="en-US"/>
          </a:p>
        </p:txBody>
      </p:sp>
    </p:spTree>
    <p:extLst>
      <p:ext uri="{BB962C8B-B14F-4D97-AF65-F5344CB8AC3E}">
        <p14:creationId xmlns:p14="http://schemas.microsoft.com/office/powerpoint/2010/main" val="13796979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noTextEdit="1"/>
          </p:cNvSpPr>
          <p:nvPr>
            <p:ph type="sldImg"/>
          </p:nvPr>
        </p:nvSpPr>
        <p:spPr>
          <a:ln/>
        </p:spPr>
      </p:sp>
      <p:sp>
        <p:nvSpPr>
          <p:cNvPr id="26626" name="Notes Placeholder 2"/>
          <p:cNvSpPr>
            <a:spLocks noGrp="1"/>
          </p:cNvSpPr>
          <p:nvPr>
            <p:ph type="body" idx="1"/>
          </p:nvPr>
        </p:nvSpPr>
        <p:spPr>
          <a:noFill/>
          <a:ln/>
        </p:spPr>
        <p:txBody>
          <a:bodyPr/>
          <a:lstStyle/>
          <a:p>
            <a:endParaRPr lang="fr-FR" dirty="0"/>
          </a:p>
        </p:txBody>
      </p:sp>
      <p:sp>
        <p:nvSpPr>
          <p:cNvPr id="19460" name="Slide Number Placeholder 3"/>
          <p:cNvSpPr>
            <a:spLocks noGrp="1"/>
          </p:cNvSpPr>
          <p:nvPr>
            <p:ph type="sldNum" sz="quarter" idx="5"/>
          </p:nvPr>
        </p:nvSpPr>
        <p:spPr/>
        <p:txBody>
          <a:bodyPr/>
          <a:lstStyle/>
          <a:p>
            <a:pPr>
              <a:defRPr/>
            </a:pPr>
            <a:fld id="{EBB60BEE-59F7-4CC4-A34F-896EB5782BE3}" type="slidenum">
              <a:rPr lang="ru-RU" smtClean="0"/>
              <a:pPr>
                <a:defRPr/>
              </a:pPr>
              <a:t>1</a:t>
            </a:fld>
            <a:endParaRPr lang="ru-RU"/>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3700" y="692150"/>
            <a:ext cx="6070600" cy="34163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7DB574-8428-4C57-9779-3EB9AA4BE11E}"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2002208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85FDB3-5F15-9442-A649-6971F6A3F53D}" type="slidenum">
              <a:rPr lang="en-US" smtClean="0"/>
              <a:t>29</a:t>
            </a:fld>
            <a:endParaRPr lang="en-US"/>
          </a:p>
        </p:txBody>
      </p:sp>
    </p:spTree>
    <p:extLst>
      <p:ext uri="{BB962C8B-B14F-4D97-AF65-F5344CB8AC3E}">
        <p14:creationId xmlns:p14="http://schemas.microsoft.com/office/powerpoint/2010/main" val="2603440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nSpc>
                <a:spcPct val="200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and because of this mislabeling We found that a lot of data was effectively hidden from our searches or later accidently filtered out</a:t>
            </a:r>
          </a:p>
          <a:p>
            <a:pPr marL="0" marR="0" indent="457200">
              <a:lnSpc>
                <a:spcPct val="200000"/>
              </a:lnSpc>
              <a:spcBef>
                <a:spcPts val="0"/>
              </a:spcBef>
              <a:spcAft>
                <a:spcPts val="0"/>
              </a:spcAft>
            </a:pPr>
            <a:endParaRPr lang="en-US"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p>
            <a:pPr marL="0" marR="0" indent="457200">
              <a:lnSpc>
                <a:spcPct val="200000"/>
              </a:lnSpc>
              <a:spcBef>
                <a:spcPts val="0"/>
              </a:spcBef>
              <a:spcAft>
                <a:spcPts val="0"/>
              </a:spcAft>
            </a:pPr>
            <a:endPar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marL="0" marR="0" indent="457200">
              <a:lnSpc>
                <a:spcPct val="200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if one were to search for “cell-based assays” for our viruses of interest using the bioassay ontology assay type, 99.44% (27,410 of 27,562 entries) of the data would have been left out of the search. </a:t>
            </a:r>
          </a:p>
          <a:p>
            <a:pPr marL="0" marR="0" indent="457200">
              <a:lnSpc>
                <a:spcPct val="200000"/>
              </a:lnSpc>
              <a:spcBef>
                <a:spcPts val="0"/>
              </a:spcBef>
              <a:spcAft>
                <a:spcPts val="0"/>
              </a:spcAft>
            </a:pPr>
            <a:endParaRPr lang="en-US"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p>
            <a:pPr marL="0" marR="0" indent="457200">
              <a:lnSpc>
                <a:spcPct val="200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And when we approached ChEMBL to clarify this discrepancy they informed us that part of their framework links the </a:t>
            </a:r>
            <a:r>
              <a:rPr lang="en-US" sz="2800" b="0" i="0" u="none" strike="noStrike" dirty="0">
                <a:solidFill>
                  <a:srgbClr val="212121"/>
                </a:solidFill>
                <a:effectLst/>
                <a:latin typeface="Calibri" panose="020F0502020204030204" pitchFamily="34" charset="0"/>
              </a:rPr>
              <a:t>BAO assay label to the assigned TARGET TYPE in </a:t>
            </a:r>
            <a:r>
              <a:rPr lang="en-US" sz="2800" b="0" i="0" u="none" strike="noStrike" dirty="0">
                <a:solidFill>
                  <a:srgbClr val="070706"/>
                </a:solidFill>
                <a:effectLst/>
                <a:latin typeface="Calibri" panose="020F0502020204030204" pitchFamily="34" charset="0"/>
              </a:rPr>
              <a:t>ChEMBL… </a:t>
            </a:r>
          </a:p>
          <a:p>
            <a:pPr marL="0" marR="0" indent="457200">
              <a:lnSpc>
                <a:spcPct val="200000"/>
              </a:lnSpc>
              <a:spcBef>
                <a:spcPts val="0"/>
              </a:spcBef>
              <a:spcAft>
                <a:spcPts val="0"/>
              </a:spcAft>
            </a:pPr>
            <a:endParaRPr lang="en-US" sz="2800" b="0" i="0" u="none" strike="noStrike" dirty="0">
              <a:solidFill>
                <a:srgbClr val="070706"/>
              </a:solidFill>
              <a:effectLst/>
              <a:latin typeface="Calibri" panose="020F0502020204030204" pitchFamily="34" charset="0"/>
            </a:endParaRPr>
          </a:p>
          <a:p>
            <a:pPr marL="0" marR="0" indent="457200">
              <a:lnSpc>
                <a:spcPct val="200000"/>
              </a:lnSpc>
              <a:spcBef>
                <a:spcPts val="0"/>
              </a:spcBef>
              <a:spcAft>
                <a:spcPts val="0"/>
              </a:spcAft>
            </a:pPr>
            <a:r>
              <a:rPr lang="en-US" sz="2800" b="0" i="0" u="none" strike="noStrike" dirty="0">
                <a:solidFill>
                  <a:srgbClr val="070706"/>
                </a:solidFill>
                <a:effectLst/>
                <a:latin typeface="Calibri" panose="020F0502020204030204" pitchFamily="34" charset="0"/>
              </a:rPr>
              <a:t>Which in my opinion is combining two separate pieces of information </a:t>
            </a:r>
            <a:r>
              <a:rPr lang="en-US" sz="2800" b="0" i="0" u="none" strike="noStrike" dirty="0" err="1">
                <a:solidFill>
                  <a:srgbClr val="070706"/>
                </a:solidFill>
                <a:effectLst/>
                <a:latin typeface="Calibri" panose="020F0502020204030204" pitchFamily="34" charset="0"/>
              </a:rPr>
              <a:t>unesseccearily</a:t>
            </a:r>
            <a:r>
              <a:rPr lang="en-US" sz="2800" b="0" i="0" u="none" strike="noStrike" dirty="0">
                <a:solidFill>
                  <a:srgbClr val="070706"/>
                </a:solidFill>
                <a:effectLst/>
                <a:latin typeface="Calibri" panose="020F0502020204030204" pitchFamily="34" charset="0"/>
              </a:rPr>
              <a:t>, especially because there being a separate column for defining target type.. </a:t>
            </a:r>
          </a:p>
          <a:p>
            <a:pPr marL="0" marR="0" indent="457200">
              <a:lnSpc>
                <a:spcPct val="200000"/>
              </a:lnSpc>
              <a:spcBef>
                <a:spcPts val="0"/>
              </a:spcBef>
              <a:spcAft>
                <a:spcPts val="0"/>
              </a:spcAft>
            </a:pPr>
            <a:endParaRPr lang="en-US" sz="2800" b="0" i="0" u="none" strike="noStrike" dirty="0">
              <a:solidFill>
                <a:srgbClr val="070706"/>
              </a:solidFill>
              <a:effectLst/>
              <a:latin typeface="Calibri" panose="020F0502020204030204" pitchFamily="34" charset="0"/>
              <a:ea typeface="Calibri" panose="020F0502020204030204" pitchFamily="34" charset="0"/>
              <a:cs typeface="Arial" panose="020B0604020202020204" pitchFamily="34" charset="0"/>
            </a:endParaRPr>
          </a:p>
          <a:p>
            <a:pPr marL="0" marR="0" indent="457200">
              <a:lnSpc>
                <a:spcPct val="200000"/>
              </a:lnSpc>
              <a:spcBef>
                <a:spcPts val="0"/>
              </a:spcBef>
              <a:spcAft>
                <a:spcPts val="0"/>
              </a:spcAft>
            </a:pPr>
            <a:r>
              <a:rPr lang="en-US" sz="2800" b="0" i="0" u="none" strike="noStrike" dirty="0">
                <a:solidFill>
                  <a:srgbClr val="070706"/>
                </a:solidFill>
                <a:effectLst/>
                <a:latin typeface="Calibri" panose="020F0502020204030204" pitchFamily="34" charset="0"/>
                <a:ea typeface="Calibri" panose="020F0502020204030204" pitchFamily="34" charset="0"/>
                <a:cs typeface="Arial" panose="020B0604020202020204" pitchFamily="34" charset="0"/>
              </a:rPr>
              <a:t>and this is not something ChEMBL is talking about but they are fully aware of how hard it is to properly use these annotation frameworks like BAO </a:t>
            </a:r>
          </a:p>
          <a:p>
            <a:pPr marL="0" marR="0" indent="457200">
              <a:lnSpc>
                <a:spcPct val="200000"/>
              </a:lnSpc>
              <a:spcBef>
                <a:spcPts val="0"/>
              </a:spcBef>
              <a:spcAft>
                <a:spcPts val="0"/>
              </a:spcAft>
            </a:pPr>
            <a:endParaRPr lang="en-US"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p>
            <a:pPr marL="0" marR="0" indent="457200">
              <a:lnSpc>
                <a:spcPct val="200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when Alex and I approached they told us that " maybe assigning by the target type </a:t>
            </a:r>
            <a:r>
              <a:rPr lang="en-US" sz="18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isnt</a:t>
            </a:r>
            <a:r>
              <a:rPr lang="en-US"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the best way to do it" </a:t>
            </a:r>
          </a:p>
          <a:p>
            <a:pPr marL="0" marR="0" indent="457200">
              <a:lnSpc>
                <a:spcPct val="200000"/>
              </a:lnSpc>
              <a:spcBef>
                <a:spcPts val="0"/>
              </a:spcBef>
              <a:spcAft>
                <a:spcPts val="0"/>
              </a:spcAft>
            </a:pPr>
            <a:endParaRPr lang="en-US"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p>
            <a:pPr marL="0" marR="0" indent="457200">
              <a:lnSpc>
                <a:spcPct val="200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This issue highlights the need for careful data processing by the data curators so that users can obtain all of the </a:t>
            </a:r>
            <a:r>
              <a:rPr lang="en-US" sz="1800" u="sng"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existing</a:t>
            </a:r>
            <a:r>
              <a:rPr lang="en-US"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but effectively, </a:t>
            </a:r>
            <a:r>
              <a:rPr lang="en-US" sz="1800" u="sng"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hidden</a:t>
            </a:r>
            <a:r>
              <a:rPr lang="en-US"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data which they searched for.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Unfortunately, as it stands, one may need an advanced understanding of bioassay ontology (BAO) and </a:t>
            </a:r>
            <a:r>
              <a:rPr lang="en-US" sz="1200" dirty="0" err="1"/>
              <a:t>ChEMBL’s</a:t>
            </a:r>
            <a:r>
              <a:rPr lang="en-US" sz="1200" dirty="0"/>
              <a:t> structure required to extract all relevant datapoints.</a:t>
            </a:r>
          </a:p>
          <a:p>
            <a:endParaRPr lang="en-US" dirty="0"/>
          </a:p>
        </p:txBody>
      </p:sp>
      <p:sp>
        <p:nvSpPr>
          <p:cNvPr id="4" name="Slide Number Placeholder 3"/>
          <p:cNvSpPr>
            <a:spLocks noGrp="1"/>
          </p:cNvSpPr>
          <p:nvPr>
            <p:ph type="sldNum" sz="quarter" idx="5"/>
          </p:nvPr>
        </p:nvSpPr>
        <p:spPr/>
        <p:txBody>
          <a:bodyPr/>
          <a:lstStyle/>
          <a:p>
            <a:fld id="{7785FDB3-5F15-9442-A649-6971F6A3F53D}" type="slidenum">
              <a:rPr lang="en-US" smtClean="0"/>
              <a:t>30</a:t>
            </a:fld>
            <a:endParaRPr lang="en-US"/>
          </a:p>
        </p:txBody>
      </p:sp>
    </p:spTree>
    <p:extLst>
      <p:ext uri="{BB962C8B-B14F-4D97-AF65-F5344CB8AC3E}">
        <p14:creationId xmlns:p14="http://schemas.microsoft.com/office/powerpoint/2010/main" val="353333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List reasons why each of these are such a big deal </a:t>
            </a:r>
          </a:p>
          <a:p>
            <a:endParaRPr lang="en-US" dirty="0"/>
          </a:p>
          <a:p>
            <a:r>
              <a:rPr lang="en-US" dirty="0"/>
              <a:t>i.e., outcome variability in assays across different cell types </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BAO labeling… </a:t>
            </a: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9 out of 13 viruses tested in a phenotypic assay was recorded in ChEMBL as being “Organism-Based” rather than “Cell-Based”. Despite no living organism, like a mouse, being present in the assay. Therefore, proper Bioassay ontology usage states that these assays should be reported as cell-based</a:t>
            </a:r>
            <a:r>
              <a:rPr lang="en-US" sz="12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p>
          <a:p>
            <a:endParaRPr lang="en-US" dirty="0"/>
          </a:p>
        </p:txBody>
      </p:sp>
      <p:sp>
        <p:nvSpPr>
          <p:cNvPr id="4" name="Slide Number Placeholder 3"/>
          <p:cNvSpPr>
            <a:spLocks noGrp="1"/>
          </p:cNvSpPr>
          <p:nvPr>
            <p:ph type="sldNum" sz="quarter" idx="5"/>
          </p:nvPr>
        </p:nvSpPr>
        <p:spPr/>
        <p:txBody>
          <a:bodyPr/>
          <a:lstStyle/>
          <a:p>
            <a:fld id="{7785FDB3-5F15-9442-A649-6971F6A3F53D}" type="slidenum">
              <a:rPr lang="en-US" smtClean="0"/>
              <a:t>31</a:t>
            </a:fld>
            <a:endParaRPr lang="en-US"/>
          </a:p>
        </p:txBody>
      </p:sp>
    </p:spTree>
    <p:extLst>
      <p:ext uri="{BB962C8B-B14F-4D97-AF65-F5344CB8AC3E}">
        <p14:creationId xmlns:p14="http://schemas.microsoft.com/office/powerpoint/2010/main" val="12950905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85FDB3-5F15-9442-A649-6971F6A3F53D}" type="slidenum">
              <a:rPr lang="en-US" smtClean="0"/>
              <a:t>32</a:t>
            </a:fld>
            <a:endParaRPr lang="en-US"/>
          </a:p>
        </p:txBody>
      </p:sp>
    </p:spTree>
    <p:extLst>
      <p:ext uri="{BB962C8B-B14F-4D97-AF65-F5344CB8AC3E}">
        <p14:creationId xmlns:p14="http://schemas.microsoft.com/office/powerpoint/2010/main" val="18287706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85FDB3-5F15-9442-A649-6971F6A3F53D}" type="slidenum">
              <a:rPr lang="en-US" smtClean="0"/>
              <a:t>33</a:t>
            </a:fld>
            <a:endParaRPr lang="en-US"/>
          </a:p>
        </p:txBody>
      </p:sp>
    </p:spTree>
    <p:extLst>
      <p:ext uri="{BB962C8B-B14F-4D97-AF65-F5344CB8AC3E}">
        <p14:creationId xmlns:p14="http://schemas.microsoft.com/office/powerpoint/2010/main" val="12938232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85FDB3-5F15-9442-A649-6971F6A3F53D}" type="slidenum">
              <a:rPr lang="en-US" smtClean="0"/>
              <a:t>34</a:t>
            </a:fld>
            <a:endParaRPr lang="en-US"/>
          </a:p>
        </p:txBody>
      </p:sp>
    </p:spTree>
    <p:extLst>
      <p:ext uri="{BB962C8B-B14F-4D97-AF65-F5344CB8AC3E}">
        <p14:creationId xmlns:p14="http://schemas.microsoft.com/office/powerpoint/2010/main" val="27209448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Reiterate goal of hit selection </a:t>
            </a:r>
          </a:p>
          <a:p>
            <a:endParaRPr lang="en-US" dirty="0"/>
          </a:p>
        </p:txBody>
      </p:sp>
      <p:sp>
        <p:nvSpPr>
          <p:cNvPr id="4" name="Slide Number Placeholder 3"/>
          <p:cNvSpPr>
            <a:spLocks noGrp="1"/>
          </p:cNvSpPr>
          <p:nvPr>
            <p:ph type="sldNum" sz="quarter" idx="5"/>
          </p:nvPr>
        </p:nvSpPr>
        <p:spPr/>
        <p:txBody>
          <a:bodyPr/>
          <a:lstStyle/>
          <a:p>
            <a:fld id="{7785FDB3-5F15-9442-A649-6971F6A3F53D}" type="slidenum">
              <a:rPr lang="en-US" smtClean="0"/>
              <a:t>37</a:t>
            </a:fld>
            <a:endParaRPr lang="en-US"/>
          </a:p>
        </p:txBody>
      </p:sp>
    </p:spTree>
    <p:extLst>
      <p:ext uri="{BB962C8B-B14F-4D97-AF65-F5344CB8AC3E}">
        <p14:creationId xmlns:p14="http://schemas.microsoft.com/office/powerpoint/2010/main" val="42128845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85FDB3-5F15-9442-A649-6971F6A3F53D}" type="slidenum">
              <a:rPr lang="en-US" smtClean="0"/>
              <a:t>38</a:t>
            </a:fld>
            <a:endParaRPr lang="en-US"/>
          </a:p>
        </p:txBody>
      </p:sp>
    </p:spTree>
    <p:extLst>
      <p:ext uri="{BB962C8B-B14F-4D97-AF65-F5344CB8AC3E}">
        <p14:creationId xmlns:p14="http://schemas.microsoft.com/office/powerpoint/2010/main" val="39178132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85FDB3-5F15-9442-A649-6971F6A3F53D}" type="slidenum">
              <a:rPr lang="en-US" smtClean="0"/>
              <a:t>39</a:t>
            </a:fld>
            <a:endParaRPr lang="en-US"/>
          </a:p>
        </p:txBody>
      </p:sp>
    </p:spTree>
    <p:extLst>
      <p:ext uri="{BB962C8B-B14F-4D97-AF65-F5344CB8AC3E}">
        <p14:creationId xmlns:p14="http://schemas.microsoft.com/office/powerpoint/2010/main" val="2978253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Slide Image Placeholder 1"/>
          <p:cNvSpPr>
            <a:spLocks noGrp="1" noRot="1" noChangeAspect="1" noTextEdit="1"/>
          </p:cNvSpPr>
          <p:nvPr>
            <p:ph type="sldImg"/>
          </p:nvPr>
        </p:nvSpPr>
        <p:spPr>
          <a:xfrm>
            <a:off x="361950" y="698500"/>
            <a:ext cx="6134100" cy="3451225"/>
          </a:xfrm>
          <a:ln/>
        </p:spPr>
      </p:sp>
      <p:sp>
        <p:nvSpPr>
          <p:cNvPr id="215043" name="Notes Placeholder 2"/>
          <p:cNvSpPr>
            <a:spLocks noGrp="1"/>
          </p:cNvSpPr>
          <p:nvPr>
            <p:ph type="body" idx="1"/>
          </p:nvPr>
        </p:nvSpPr>
        <p:spPr>
          <a:noFill/>
          <a:ln/>
        </p:spPr>
        <p:txBody>
          <a:bodyPr/>
          <a:lstStyle/>
          <a:p>
            <a:endParaRPr lang="en-US"/>
          </a:p>
        </p:txBody>
      </p:sp>
      <p:sp>
        <p:nvSpPr>
          <p:cNvPr id="215044" name="Slide Number Placeholder 3"/>
          <p:cNvSpPr>
            <a:spLocks noGrp="1"/>
          </p:cNvSpPr>
          <p:nvPr>
            <p:ph type="sldNum" sz="quarter" idx="5"/>
          </p:nvPr>
        </p:nvSpPr>
        <p:spPr>
          <a:noFill/>
        </p:spPr>
        <p:txBody>
          <a:bodyPr/>
          <a:lstStyle/>
          <a:p>
            <a:fld id="{8F1D0F41-6584-4ED8-8539-8123BE0F2F66}" type="slidenum">
              <a:rPr lang="en-US" smtClean="0">
                <a:solidFill>
                  <a:srgbClr val="000000"/>
                </a:solidFill>
              </a:rPr>
              <a:pPr/>
              <a:t>2</a:t>
            </a:fld>
            <a:endParaRPr lang="en-US">
              <a:solidFill>
                <a:srgbClr val="000000"/>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Tested where? What level of activity? How these compounds are selected…..I need a storyline!</a:t>
            </a:r>
          </a:p>
          <a:p>
            <a:endParaRPr lang="en-US" dirty="0"/>
          </a:p>
          <a:p>
            <a:endParaRPr lang="en-US" dirty="0"/>
          </a:p>
          <a:p>
            <a:r>
              <a:rPr lang="en-US" dirty="0"/>
              <a:t>With an interest in the flaviviruses, we followed the compound nomination workflow from slide 2 to select these compounds (amongst ~70 others) from SMACC. </a:t>
            </a:r>
          </a:p>
          <a:p>
            <a:endParaRPr lang="en-US" dirty="0"/>
          </a:p>
          <a:p>
            <a:r>
              <a:rPr lang="en-US" dirty="0"/>
              <a:t>These compounds were tested in the AViDD program </a:t>
            </a:r>
            <a:r>
              <a:rPr lang="en-US" b="0" i="0" u="none" strike="noStrike" dirty="0">
                <a:solidFill>
                  <a:srgbClr val="212121"/>
                </a:solidFill>
                <a:effectLst/>
                <a:latin typeface="Calibri" panose="020F0502020204030204" pitchFamily="34" charset="0"/>
              </a:rPr>
              <a:t>at 10uM and 1uM against DENV2 and DENV4 </a:t>
            </a:r>
            <a:r>
              <a:rPr lang="en-US" b="0" i="0" u="none" strike="noStrike" dirty="0" err="1">
                <a:solidFill>
                  <a:srgbClr val="212121"/>
                </a:solidFill>
                <a:effectLst/>
                <a:latin typeface="Calibri" panose="020F0502020204030204" pitchFamily="34" charset="0"/>
              </a:rPr>
              <a:t>nLuc</a:t>
            </a:r>
            <a:r>
              <a:rPr lang="en-US" b="0" i="0" u="none" strike="noStrike" dirty="0">
                <a:solidFill>
                  <a:srgbClr val="212121"/>
                </a:solidFill>
                <a:effectLst/>
                <a:latin typeface="Calibri" panose="020F0502020204030204" pitchFamily="34" charset="0"/>
              </a:rPr>
              <a:t> viruses in Huh7 cells.</a:t>
            </a:r>
          </a:p>
          <a:p>
            <a:endParaRPr lang="en-US" b="0" i="0" u="none" strike="noStrike" dirty="0">
              <a:solidFill>
                <a:srgbClr val="212121"/>
              </a:solidFill>
              <a:effectLst/>
              <a:latin typeface="Calibri" panose="020F0502020204030204" pitchFamily="34" charset="0"/>
            </a:endParaRPr>
          </a:p>
          <a:p>
            <a:r>
              <a:rPr lang="en-US" b="0" i="0" u="none" strike="noStrike" dirty="0">
                <a:solidFill>
                  <a:srgbClr val="212121"/>
                </a:solidFill>
                <a:effectLst/>
                <a:latin typeface="Calibri" panose="020F0502020204030204" pitchFamily="34" charset="0"/>
              </a:rPr>
              <a:t>Each of these compounds showed DENV 2 &amp; 4 activity &lt;10 </a:t>
            </a:r>
            <a:r>
              <a:rPr lang="en-US" b="0" i="0" u="none" strike="noStrike" dirty="0" err="1">
                <a:solidFill>
                  <a:srgbClr val="212121"/>
                </a:solidFill>
                <a:effectLst/>
                <a:latin typeface="Calibri" panose="020F0502020204030204" pitchFamily="34" charset="0"/>
              </a:rPr>
              <a:t>uM</a:t>
            </a:r>
            <a:r>
              <a:rPr lang="en-US" b="0" i="0" u="none" strike="noStrike" dirty="0">
                <a:solidFill>
                  <a:srgbClr val="212121"/>
                </a:solidFill>
                <a:effectLst/>
                <a:latin typeface="Calibri" panose="020F0502020204030204" pitchFamily="34" charset="0"/>
              </a:rPr>
              <a:t> (some also &lt;1 </a:t>
            </a:r>
            <a:r>
              <a:rPr lang="en-US" b="0" i="0" u="none" strike="noStrike" dirty="0" err="1">
                <a:solidFill>
                  <a:srgbClr val="212121"/>
                </a:solidFill>
                <a:effectLst/>
                <a:latin typeface="Calibri" panose="020F0502020204030204" pitchFamily="34" charset="0"/>
              </a:rPr>
              <a:t>uM</a:t>
            </a:r>
            <a:r>
              <a:rPr lang="en-US" b="0" i="0" u="none" strike="noStrike" dirty="0">
                <a:solidFill>
                  <a:srgbClr val="212121"/>
                </a:solidFill>
                <a:effectLst/>
                <a:latin typeface="Calibri" panose="020F0502020204030204" pitchFamily="34" charset="0"/>
              </a:rPr>
              <a:t>)</a:t>
            </a:r>
          </a:p>
          <a:p>
            <a:endParaRPr lang="en-US" b="0" i="0" u="none" strike="noStrike" dirty="0">
              <a:solidFill>
                <a:srgbClr val="212121"/>
              </a:solidFill>
              <a:effectLst/>
              <a:latin typeface="Calibri" panose="020F0502020204030204" pitchFamily="34" charset="0"/>
            </a:endParaRPr>
          </a:p>
          <a:p>
            <a:r>
              <a:rPr lang="en-US" b="0" i="0" u="none" strike="noStrike" dirty="0">
                <a:solidFill>
                  <a:srgbClr val="212121"/>
                </a:solidFill>
                <a:effectLst/>
                <a:latin typeface="Calibri" panose="020F0502020204030204" pitchFamily="34" charset="0"/>
              </a:rPr>
              <a:t>I specifically selected these compounds to put on the slide to exemplify the hypothesis we had about the </a:t>
            </a:r>
            <a:r>
              <a:rPr lang="en-US" b="0" i="0" u="none" strike="noStrike" dirty="0" err="1">
                <a:solidFill>
                  <a:srgbClr val="212121"/>
                </a:solidFill>
                <a:effectLst/>
                <a:latin typeface="Calibri" panose="020F0502020204030204" pitchFamily="34" charset="0"/>
              </a:rPr>
              <a:t>flaviviurses</a:t>
            </a:r>
            <a:r>
              <a:rPr lang="en-US" b="0" i="0" u="none" strike="noStrike" dirty="0">
                <a:solidFill>
                  <a:srgbClr val="212121"/>
                </a:solidFill>
                <a:effectLst/>
                <a:latin typeface="Calibri" panose="020F0502020204030204" pitchFamily="34" charset="0"/>
              </a:rPr>
              <a:t> conservation: there is a high conservation across proteins within the flavivirus family. Where you can see that each of these compounds had reported activity against other flaviviruses in ChEMBL (&lt;10 </a:t>
            </a:r>
            <a:r>
              <a:rPr lang="en-US" b="0" i="0" u="none" strike="noStrike" dirty="0" err="1">
                <a:solidFill>
                  <a:srgbClr val="212121"/>
                </a:solidFill>
                <a:effectLst/>
                <a:latin typeface="Calibri" panose="020F0502020204030204" pitchFamily="34" charset="0"/>
              </a:rPr>
              <a:t>uM</a:t>
            </a:r>
            <a:r>
              <a:rPr lang="en-US" b="0" i="0" u="none" strike="noStrike" dirty="0">
                <a:solidFill>
                  <a:srgbClr val="212121"/>
                </a:solidFill>
                <a:effectLst/>
                <a:latin typeface="Calibri" panose="020F0502020204030204" pitchFamily="34" charset="0"/>
              </a:rPr>
              <a:t> inhibition (IC50, etc.) and we found that they are also active in DENV 2/4. </a:t>
            </a:r>
          </a:p>
          <a:p>
            <a:endParaRPr lang="en-US" dirty="0"/>
          </a:p>
        </p:txBody>
      </p:sp>
      <p:sp>
        <p:nvSpPr>
          <p:cNvPr id="4" name="Slide Number Placeholder 3"/>
          <p:cNvSpPr>
            <a:spLocks noGrp="1"/>
          </p:cNvSpPr>
          <p:nvPr>
            <p:ph type="sldNum" sz="quarter" idx="5"/>
          </p:nvPr>
        </p:nvSpPr>
        <p:spPr/>
        <p:txBody>
          <a:bodyPr/>
          <a:lstStyle/>
          <a:p>
            <a:fld id="{DAAD5A78-14F6-8F4F-AFC4-AF8FEA83C8F3}" type="slidenum">
              <a:rPr lang="en-US" smtClean="0"/>
              <a:t>41</a:t>
            </a:fld>
            <a:endParaRPr lang="en-US"/>
          </a:p>
        </p:txBody>
      </p:sp>
    </p:spTree>
    <p:extLst>
      <p:ext uri="{BB962C8B-B14F-4D97-AF65-F5344CB8AC3E}">
        <p14:creationId xmlns:p14="http://schemas.microsoft.com/office/powerpoint/2010/main" val="102387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ChangeArrowheads="1" noTextEdit="1"/>
          </p:cNvSpPr>
          <p:nvPr>
            <p:ph type="sldImg"/>
          </p:nvPr>
        </p:nvSpPr>
        <p:spPr>
          <a:xfrm>
            <a:off x="393700" y="692150"/>
            <a:ext cx="6070600" cy="3416300"/>
          </a:xfrm>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dirty="0"/>
          </a:p>
        </p:txBody>
      </p:sp>
    </p:spTree>
    <p:extLst>
      <p:ext uri="{BB962C8B-B14F-4D97-AF65-F5344CB8AC3E}">
        <p14:creationId xmlns:p14="http://schemas.microsoft.com/office/powerpoint/2010/main" val="4284943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a:xfrm>
            <a:off x="119063" y="746125"/>
            <a:ext cx="6546850" cy="3683000"/>
          </a:xfrm>
          <a:ln/>
        </p:spPr>
      </p:sp>
      <p:sp>
        <p:nvSpPr>
          <p:cNvPr id="22531" name="Notes Placeholder 2"/>
          <p:cNvSpPr>
            <a:spLocks noGrp="1"/>
          </p:cNvSpPr>
          <p:nvPr>
            <p:ph type="body" idx="1"/>
          </p:nvPr>
        </p:nvSpPr>
        <p:spPr>
          <a:xfrm>
            <a:off x="678498" y="4681976"/>
            <a:ext cx="5427980" cy="443555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532" name="Slide Number Placeholder 3"/>
          <p:cNvSpPr txBox="1">
            <a:spLocks noGrp="1"/>
          </p:cNvSpPr>
          <p:nvPr/>
        </p:nvSpPr>
        <p:spPr bwMode="auto">
          <a:xfrm>
            <a:off x="3843837" y="9362320"/>
            <a:ext cx="2939665" cy="492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7" tIns="45708" rIns="91417" bIns="45708" anchor="b"/>
          <a:lstStyle>
            <a:lvl1pPr defTabSz="965200" eaLnBrk="0" hangingPunct="0">
              <a:defRPr>
                <a:solidFill>
                  <a:schemeClr val="tx1"/>
                </a:solidFill>
                <a:latin typeface="Arial" pitchFamily="34" charset="0"/>
                <a:cs typeface="Arial" pitchFamily="34" charset="0"/>
              </a:defRPr>
            </a:lvl1pPr>
            <a:lvl2pPr marL="742950" indent="-285750" defTabSz="965200" eaLnBrk="0" hangingPunct="0">
              <a:defRPr>
                <a:solidFill>
                  <a:schemeClr val="tx1"/>
                </a:solidFill>
                <a:latin typeface="Arial" pitchFamily="34" charset="0"/>
                <a:cs typeface="Arial" pitchFamily="34" charset="0"/>
              </a:defRPr>
            </a:lvl2pPr>
            <a:lvl3pPr marL="1143000" indent="-228600" defTabSz="965200" eaLnBrk="0" hangingPunct="0">
              <a:defRPr>
                <a:solidFill>
                  <a:schemeClr val="tx1"/>
                </a:solidFill>
                <a:latin typeface="Arial" pitchFamily="34" charset="0"/>
                <a:cs typeface="Arial" pitchFamily="34" charset="0"/>
              </a:defRPr>
            </a:lvl3pPr>
            <a:lvl4pPr marL="1600200" indent="-228600" defTabSz="965200" eaLnBrk="0" hangingPunct="0">
              <a:defRPr>
                <a:solidFill>
                  <a:schemeClr val="tx1"/>
                </a:solidFill>
                <a:latin typeface="Arial" pitchFamily="34" charset="0"/>
                <a:cs typeface="Arial" pitchFamily="34" charset="0"/>
              </a:defRPr>
            </a:lvl4pPr>
            <a:lvl5pPr marL="2057400" indent="-228600" defTabSz="965200" eaLnBrk="0" hangingPunct="0">
              <a:defRPr>
                <a:solidFill>
                  <a:schemeClr val="tx1"/>
                </a:solidFill>
                <a:latin typeface="Arial" pitchFamily="34" charset="0"/>
                <a:cs typeface="Arial" pitchFamily="34" charset="0"/>
              </a:defRPr>
            </a:lvl5pPr>
            <a:lvl6pPr marL="2514600" indent="-228600" defTabSz="965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965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965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9652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D8CE120A-7352-49A5-BDF6-089804F8E18A}" type="slidenum">
              <a:rPr lang="en-US" sz="1200">
                <a:solidFill>
                  <a:srgbClr val="000000"/>
                </a:solidFill>
                <a:latin typeface="Calibri" pitchFamily="34" charset="0"/>
              </a:rPr>
              <a:pPr algn="r" eaLnBrk="1" hangingPunct="1"/>
              <a:t>3</a:t>
            </a:fld>
            <a:endParaRPr lang="en-US" sz="1200" dirty="0">
              <a:solidFill>
                <a:srgbClr val="000000"/>
              </a:solidFill>
              <a:latin typeface="Calibri"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3700" y="692150"/>
            <a:ext cx="6070600" cy="34163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C957B62-175C-493B-9F1F-0F6190E64FE8}" type="slidenum">
              <a:rPr lang="en-US" smtClean="0">
                <a:solidFill>
                  <a:prstClr val="black"/>
                </a:solidFill>
              </a:rPr>
              <a:pPr>
                <a:defRPr/>
              </a:pPr>
              <a:t>4</a:t>
            </a:fld>
            <a:endParaRPr lang="en-US">
              <a:solidFill>
                <a:prstClr val="black"/>
              </a:solidFill>
            </a:endParaRPr>
          </a:p>
        </p:txBody>
      </p:sp>
    </p:spTree>
    <p:extLst>
      <p:ext uri="{BB962C8B-B14F-4D97-AF65-F5344CB8AC3E}">
        <p14:creationId xmlns:p14="http://schemas.microsoft.com/office/powerpoint/2010/main" val="3435011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3" name="Rectangle 7"/>
          <p:cNvSpPr>
            <a:spLocks noGrp="1" noChangeArrowheads="1"/>
          </p:cNvSpPr>
          <p:nvPr>
            <p:ph type="sldNum" sz="quarter" idx="5"/>
          </p:nvPr>
        </p:nvSpPr>
        <p:spPr>
          <a:noFill/>
        </p:spPr>
        <p:txBody>
          <a:bodyPr/>
          <a:lstStyle/>
          <a:p>
            <a:fld id="{FEF6EA97-ECF1-4ED7-96D8-C1B993AF876C}" type="slidenum">
              <a:rPr lang="en-US" smtClean="0">
                <a:cs typeface="Arial" charset="0"/>
              </a:rPr>
              <a:pPr/>
              <a:t>6</a:t>
            </a:fld>
            <a:endParaRPr lang="en-US">
              <a:cs typeface="Arial" charset="0"/>
            </a:endParaRPr>
          </a:p>
        </p:txBody>
      </p:sp>
      <p:sp>
        <p:nvSpPr>
          <p:cNvPr id="617474" name="Rectangle 2"/>
          <p:cNvSpPr>
            <a:spLocks noGrp="1" noRot="1" noChangeAspect="1" noChangeArrowheads="1" noTextEdit="1"/>
          </p:cNvSpPr>
          <p:nvPr>
            <p:ph type="sldImg"/>
          </p:nvPr>
        </p:nvSpPr>
        <p:spPr>
          <a:xfrm>
            <a:off x="381000" y="685800"/>
            <a:ext cx="6096000" cy="3429000"/>
          </a:xfrm>
          <a:ln/>
        </p:spPr>
      </p:sp>
      <p:sp>
        <p:nvSpPr>
          <p:cNvPr id="617475" name="Rectangle 3"/>
          <p:cNvSpPr>
            <a:spLocks noGrp="1" noChangeArrowheads="1"/>
          </p:cNvSpPr>
          <p:nvPr>
            <p:ph type="body" idx="1"/>
          </p:nvPr>
        </p:nvSpPr>
        <p:spPr>
          <a:noFill/>
          <a:ln/>
        </p:spPr>
        <p:txBody>
          <a:bodyPr/>
          <a:lstStyle/>
          <a:p>
            <a:pPr eaLnBrk="1" hangingPunct="1"/>
            <a:endParaRPr lang="fr-FR"/>
          </a:p>
        </p:txBody>
      </p:sp>
    </p:spTree>
    <p:extLst>
      <p:ext uri="{BB962C8B-B14F-4D97-AF65-F5344CB8AC3E}">
        <p14:creationId xmlns:p14="http://schemas.microsoft.com/office/powerpoint/2010/main" val="4059104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3700" y="692150"/>
            <a:ext cx="6070600" cy="3416300"/>
          </a:xfrm>
        </p:spPr>
      </p:sp>
      <p:sp>
        <p:nvSpPr>
          <p:cNvPr id="3" name="Notes Placeholder 2"/>
          <p:cNvSpPr>
            <a:spLocks noGrp="1"/>
          </p:cNvSpPr>
          <p:nvPr>
            <p:ph type="body" idx="1"/>
          </p:nvPr>
        </p:nvSpPr>
        <p:spPr/>
        <p:txBody>
          <a:bodyPr/>
          <a:lstStyle/>
          <a:p>
            <a:pPr marL="171450" indent="-171450">
              <a:buFontTx/>
              <a:buChar char="-"/>
            </a:pPr>
            <a:endParaRPr lang="it-IT" dirty="0"/>
          </a:p>
        </p:txBody>
      </p:sp>
      <p:sp>
        <p:nvSpPr>
          <p:cNvPr id="4" name="Slide Number Placeholder 3"/>
          <p:cNvSpPr>
            <a:spLocks noGrp="1"/>
          </p:cNvSpPr>
          <p:nvPr>
            <p:ph type="sldNum" sz="quarter" idx="10"/>
          </p:nvPr>
        </p:nvSpPr>
        <p:spPr/>
        <p:txBody>
          <a:bodyPr/>
          <a:lstStyle/>
          <a:p>
            <a:pPr>
              <a:defRPr/>
            </a:pPr>
            <a:fld id="{42CAB377-AF53-428F-BCE8-B898C9BB0747}" type="slidenum">
              <a:rPr lang="en-US" smtClean="0">
                <a:solidFill>
                  <a:prstClr val="black"/>
                </a:solidFill>
              </a:rPr>
              <a:pPr>
                <a:defRPr/>
              </a:pPr>
              <a:t>7</a:t>
            </a:fld>
            <a:endParaRPr lang="en-US">
              <a:solidFill>
                <a:prstClr val="black"/>
              </a:solidFill>
            </a:endParaRPr>
          </a:p>
        </p:txBody>
      </p:sp>
    </p:spTree>
    <p:extLst>
      <p:ext uri="{BB962C8B-B14F-4D97-AF65-F5344CB8AC3E}">
        <p14:creationId xmlns:p14="http://schemas.microsoft.com/office/powerpoint/2010/main" val="1507730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xfrm>
            <a:off x="685800" y="1143000"/>
            <a:ext cx="5486400" cy="3086100"/>
          </a:xfrm>
          <a:ln/>
        </p:spPr>
      </p:sp>
      <p:sp>
        <p:nvSpPr>
          <p:cNvPr id="24579" name="Notes Placeholder 2"/>
          <p:cNvSpPr>
            <a:spLocks noGrp="1"/>
          </p:cNvSpPr>
          <p:nvPr>
            <p:ph type="body" idx="1"/>
          </p:nvPr>
        </p:nvSpPr>
        <p:spPr>
          <a:xfrm>
            <a:off x="685800" y="4343401"/>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solidFill>
                  <a:schemeClr val="bg1"/>
                </a:solidFill>
                <a:latin typeface="Arial" pitchFamily="34" charset="0"/>
              </a:rPr>
              <a:t>Two datasets of nitro-aromatic compounds compiled from different sources to investigate the relationships between their chemical structure and toxicity.</a:t>
            </a:r>
          </a:p>
        </p:txBody>
      </p:sp>
      <p:sp>
        <p:nvSpPr>
          <p:cNvPr id="24580" name="Slide Number Placeholder 3"/>
          <p:cNvSpPr txBox="1">
            <a:spLocks noGrp="1"/>
          </p:cNvSpPr>
          <p:nvPr/>
        </p:nvSpPr>
        <p:spPr bwMode="auto">
          <a:xfrm>
            <a:off x="3886698" y="8686800"/>
            <a:ext cx="297130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7" tIns="45708" rIns="91417" bIns="45708" anchor="b"/>
          <a:lstStyle>
            <a:lvl1pPr defTabSz="963613" eaLnBrk="0" hangingPunct="0">
              <a:defRPr>
                <a:solidFill>
                  <a:schemeClr val="tx1"/>
                </a:solidFill>
                <a:latin typeface="Arial" pitchFamily="34" charset="0"/>
                <a:cs typeface="Arial" pitchFamily="34" charset="0"/>
              </a:defRPr>
            </a:lvl1pPr>
            <a:lvl2pPr marL="742950" indent="-285750" defTabSz="963613" eaLnBrk="0" hangingPunct="0">
              <a:defRPr>
                <a:solidFill>
                  <a:schemeClr val="tx1"/>
                </a:solidFill>
                <a:latin typeface="Arial" pitchFamily="34" charset="0"/>
                <a:cs typeface="Arial" pitchFamily="34" charset="0"/>
              </a:defRPr>
            </a:lvl2pPr>
            <a:lvl3pPr marL="1143000" indent="-228600" defTabSz="963613" eaLnBrk="0" hangingPunct="0">
              <a:defRPr>
                <a:solidFill>
                  <a:schemeClr val="tx1"/>
                </a:solidFill>
                <a:latin typeface="Arial" pitchFamily="34" charset="0"/>
                <a:cs typeface="Arial" pitchFamily="34" charset="0"/>
              </a:defRPr>
            </a:lvl3pPr>
            <a:lvl4pPr marL="1600200" indent="-228600" defTabSz="963613" eaLnBrk="0" hangingPunct="0">
              <a:defRPr>
                <a:solidFill>
                  <a:schemeClr val="tx1"/>
                </a:solidFill>
                <a:latin typeface="Arial" pitchFamily="34" charset="0"/>
                <a:cs typeface="Arial" pitchFamily="34" charset="0"/>
              </a:defRPr>
            </a:lvl4pPr>
            <a:lvl5pPr marL="2057400" indent="-228600" defTabSz="963613" eaLnBrk="0" hangingPunct="0">
              <a:defRPr>
                <a:solidFill>
                  <a:schemeClr val="tx1"/>
                </a:solidFill>
                <a:latin typeface="Arial" pitchFamily="34" charset="0"/>
                <a:cs typeface="Arial" pitchFamily="34" charset="0"/>
              </a:defRPr>
            </a:lvl5pPr>
            <a:lvl6pPr marL="2514600" indent="-228600" defTabSz="963613"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963613"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963613"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963613" eaLnBrk="0" fontAlgn="base" hangingPunct="0">
              <a:spcBef>
                <a:spcPct val="0"/>
              </a:spcBef>
              <a:spcAft>
                <a:spcPct val="0"/>
              </a:spcAft>
              <a:defRPr>
                <a:solidFill>
                  <a:schemeClr val="tx1"/>
                </a:solidFill>
                <a:latin typeface="Arial" pitchFamily="34" charset="0"/>
                <a:cs typeface="Arial" pitchFamily="34" charset="0"/>
              </a:defRPr>
            </a:lvl9pPr>
          </a:lstStyle>
          <a:p>
            <a:pPr algn="r" eaLnBrk="1" fontAlgn="base" hangingPunct="1">
              <a:spcBef>
                <a:spcPct val="0"/>
              </a:spcBef>
              <a:spcAft>
                <a:spcPct val="0"/>
              </a:spcAft>
            </a:pPr>
            <a:fld id="{83C770A4-520E-43B0-93E0-EEC5EE316C9C}" type="slidenum">
              <a:rPr lang="en-US" sz="1200">
                <a:solidFill>
                  <a:srgbClr val="000000"/>
                </a:solidFill>
                <a:latin typeface="Times New Roman" pitchFamily="18" charset="0"/>
              </a:rPr>
              <a:pPr algn="r" eaLnBrk="1" fontAlgn="base" hangingPunct="1">
                <a:spcBef>
                  <a:spcPct val="0"/>
                </a:spcBef>
                <a:spcAft>
                  <a:spcPct val="0"/>
                </a:spcAft>
              </a:pPr>
              <a:t>8</a:t>
            </a:fld>
            <a:endParaRPr lang="en-US" sz="1200">
              <a:solidFill>
                <a:srgbClr val="000000"/>
              </a:solidFill>
              <a:latin typeface="Times New Roman" pitchFamily="18" charset="0"/>
            </a:endParaRPr>
          </a:p>
        </p:txBody>
      </p:sp>
    </p:spTree>
    <p:extLst>
      <p:ext uri="{BB962C8B-B14F-4D97-AF65-F5344CB8AC3E}">
        <p14:creationId xmlns:p14="http://schemas.microsoft.com/office/powerpoint/2010/main" val="3221018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489340-02CC-4B7A-8278-3B14DD73B4CC}"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772081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489340-02CC-4B7A-8278-3B14DD73B4CC}"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4055396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0"/>
            <a:ext cx="10363200" cy="1470025"/>
          </a:xfrm>
          <a:prstGeom prst="rect">
            <a:avLst/>
          </a:prstGeom>
        </p:spPr>
        <p:txBody>
          <a:bodyPr/>
          <a:lstStyle>
            <a:lvl1pPr>
              <a:defRPr>
                <a:solidFill>
                  <a:srgbClr val="3C8C93"/>
                </a:solidFill>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600205"/>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3"/>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3"/>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u">
    <p:spTree>
      <p:nvGrpSpPr>
        <p:cNvPr id="1" name=""/>
        <p:cNvGrpSpPr/>
        <p:nvPr/>
      </p:nvGrpSpPr>
      <p:grpSpPr>
        <a:xfrm>
          <a:off x="0" y="0"/>
          <a:ext cx="0" cy="0"/>
          <a:chOff x="0" y="0"/>
          <a:chExt cx="0" cy="0"/>
        </a:xfrm>
      </p:grpSpPr>
      <p:sp>
        <p:nvSpPr>
          <p:cNvPr id="2" name="Espace réservé du contenu 1"/>
          <p:cNvSpPr>
            <a:spLocks noGrp="1"/>
          </p:cNvSpPr>
          <p:nvPr>
            <p:ph/>
          </p:nvPr>
        </p:nvSpPr>
        <p:spPr>
          <a:xfrm>
            <a:off x="609600" y="274643"/>
            <a:ext cx="10972800" cy="58515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1019259"/>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8534400" cy="1143000"/>
          </a:xfrm>
          <a:prstGeom prst="rect">
            <a:avLst/>
          </a:prstGeom>
        </p:spPr>
        <p:txBody>
          <a:bodyPr/>
          <a:lstStyle>
            <a:lvl1pPr>
              <a:defRPr sz="3600">
                <a:solidFill>
                  <a:schemeClr val="accent1">
                    <a:lumMod val="50000"/>
                  </a:schemeClr>
                </a:solidFill>
              </a:defRPr>
            </a:lvl1pPr>
          </a:lstStyle>
          <a:p>
            <a:r>
              <a:rPr lang="en-US" dirty="0"/>
              <a:t>Click to edit Master title style</a:t>
            </a:r>
          </a:p>
        </p:txBody>
      </p:sp>
      <p:sp>
        <p:nvSpPr>
          <p:cNvPr id="3" name="Content Placeholder 2"/>
          <p:cNvSpPr>
            <a:spLocks noGrp="1"/>
          </p:cNvSpPr>
          <p:nvPr>
            <p:ph idx="1"/>
          </p:nvPr>
        </p:nvSpPr>
        <p:spPr>
          <a:xfrm>
            <a:off x="609600" y="1600205"/>
            <a:ext cx="10972800" cy="4525963"/>
          </a:xfrm>
          <a:prstGeom prst="rect">
            <a:avLst/>
          </a:prstGeom>
        </p:spPr>
        <p:txBody>
          <a:bodyPr/>
          <a:lstStyle>
            <a:lvl1pPr>
              <a:defRPr sz="2800">
                <a:latin typeface="Georgia"/>
              </a:defRPr>
            </a:lvl1pPr>
            <a:lvl2pPr>
              <a:defRPr sz="2400">
                <a:latin typeface="Georgia"/>
              </a:defRPr>
            </a:lvl2pPr>
            <a:lvl3pPr>
              <a:defRPr sz="2000">
                <a:latin typeface="Georgia"/>
              </a:defRPr>
            </a:lvl3pPr>
            <a:lvl4pPr>
              <a:defRPr sz="1800">
                <a:latin typeface="Georgia"/>
              </a:defRPr>
            </a:lvl4pPr>
            <a:lvl5pPr>
              <a:defRPr sz="1800">
                <a:latin typeface="Georg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8534400" cy="1143000"/>
          </a:xfrm>
          <a:prstGeom prst="rect">
            <a:avLst/>
          </a:prstGeom>
        </p:spPr>
        <p:txBody>
          <a:bodyPr/>
          <a:lstStyle>
            <a:lvl1pPr>
              <a:defRPr sz="3600">
                <a:solidFill>
                  <a:srgbClr val="3C8C93"/>
                </a:solidFill>
              </a:defRPr>
            </a:lvl1pPr>
          </a:lstStyle>
          <a:p>
            <a:r>
              <a:rPr lang="en-US"/>
              <a:t>Click to edit Master title style</a:t>
            </a:r>
          </a:p>
        </p:txBody>
      </p:sp>
      <p:sp>
        <p:nvSpPr>
          <p:cNvPr id="3" name="Content Placeholder 2"/>
          <p:cNvSpPr>
            <a:spLocks noGrp="1"/>
          </p:cNvSpPr>
          <p:nvPr>
            <p:ph sz="half" idx="1"/>
          </p:nvPr>
        </p:nvSpPr>
        <p:spPr>
          <a:xfrm>
            <a:off x="609600" y="1600205"/>
            <a:ext cx="5384800" cy="4525963"/>
          </a:xfrm>
          <a:prstGeom prst="rect">
            <a:avLst/>
          </a:prstGeom>
        </p:spPr>
        <p:txBody>
          <a:bodyPr/>
          <a:lstStyle>
            <a:lvl1pPr>
              <a:defRPr sz="2400">
                <a:latin typeface="Georgia"/>
              </a:defRPr>
            </a:lvl1pPr>
            <a:lvl2pPr>
              <a:defRPr sz="2000">
                <a:latin typeface="Georgia"/>
              </a:defRPr>
            </a:lvl2pPr>
            <a:lvl3pPr>
              <a:defRPr sz="1800">
                <a:latin typeface="Georgia"/>
              </a:defRPr>
            </a:lvl3pPr>
            <a:lvl4pPr>
              <a:defRPr sz="1600">
                <a:latin typeface="Georgia"/>
              </a:defRPr>
            </a:lvl4pPr>
            <a:lvl5pPr>
              <a:defRPr sz="1600">
                <a:latin typeface="Georg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5"/>
            <a:ext cx="5384800" cy="4525963"/>
          </a:xfrm>
          <a:prstGeom prst="rect">
            <a:avLst/>
          </a:prstGeom>
        </p:spPr>
        <p:txBody>
          <a:bodyPr/>
          <a:lstStyle>
            <a:lvl1pPr>
              <a:defRPr sz="2400">
                <a:latin typeface="Georgia"/>
              </a:defRPr>
            </a:lvl1pPr>
            <a:lvl2pPr>
              <a:defRPr sz="2000">
                <a:latin typeface="Georgia"/>
              </a:defRPr>
            </a:lvl2pPr>
            <a:lvl3pPr>
              <a:defRPr sz="1800">
                <a:latin typeface="Georgia"/>
              </a:defRPr>
            </a:lvl3pPr>
            <a:lvl4pPr>
              <a:defRPr sz="1600">
                <a:latin typeface="Georgia"/>
              </a:defRPr>
            </a:lvl4pPr>
            <a:lvl5pPr>
              <a:defRPr sz="1600">
                <a:latin typeface="Georg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8534400" cy="1143000"/>
          </a:xfrm>
          <a:prstGeom prst="rect">
            <a:avLst/>
          </a:prstGeom>
        </p:spPr>
        <p:txBody>
          <a:bodyPr/>
          <a:lstStyle>
            <a:lvl1pPr>
              <a:defRPr sz="3600">
                <a:solidFill>
                  <a:srgbClr val="3C8C93"/>
                </a:solidFill>
              </a:defRPr>
            </a:lvl1p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5" y="273055"/>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3"/>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6" descr="white"/>
          <p:cNvPicPr>
            <a:picLocks noChangeAspect="1" noChangeArrowheads="1"/>
          </p:cNvPicPr>
          <p:nvPr/>
        </p:nvPicPr>
        <p:blipFill>
          <a:blip r:embed="rId15" cstate="print"/>
          <a:srcRect/>
          <a:stretch>
            <a:fillRect/>
          </a:stretch>
        </p:blipFill>
        <p:spPr bwMode="auto">
          <a:xfrm>
            <a:off x="0" y="5"/>
            <a:ext cx="12192000" cy="68738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4" r:id="rId12"/>
    <p:sldLayoutId id="2147483745" r:id="rId13"/>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cs typeface="Arial" charset="0"/>
        </a:defRPr>
      </a:lvl2pPr>
      <a:lvl3pPr algn="ctr" rtl="0" eaLnBrk="1" fontAlgn="base" hangingPunct="1">
        <a:spcBef>
          <a:spcPct val="0"/>
        </a:spcBef>
        <a:spcAft>
          <a:spcPct val="0"/>
        </a:spcAft>
        <a:defRPr sz="4400">
          <a:solidFill>
            <a:schemeClr val="tx2"/>
          </a:solidFill>
          <a:latin typeface="Arial" charset="0"/>
          <a:cs typeface="Arial" charset="0"/>
        </a:defRPr>
      </a:lvl3pPr>
      <a:lvl4pPr algn="ctr" rtl="0" eaLnBrk="1" fontAlgn="base" hangingPunct="1">
        <a:spcBef>
          <a:spcPct val="0"/>
        </a:spcBef>
        <a:spcAft>
          <a:spcPct val="0"/>
        </a:spcAft>
        <a:defRPr sz="4400">
          <a:solidFill>
            <a:schemeClr val="tx2"/>
          </a:solidFill>
          <a:latin typeface="Arial" charset="0"/>
          <a:cs typeface="Arial" charset="0"/>
        </a:defRPr>
      </a:lvl4pPr>
      <a:lvl5pPr algn="ctr" rtl="0" eaLnBrk="1" fontAlgn="base" hangingPunct="1">
        <a:spcBef>
          <a:spcPct val="0"/>
        </a:spcBef>
        <a:spcAft>
          <a:spcPct val="0"/>
        </a:spcAft>
        <a:defRPr sz="4400">
          <a:solidFill>
            <a:schemeClr val="tx2"/>
          </a:solidFill>
          <a:latin typeface="Arial" charset="0"/>
          <a:cs typeface="Arial" charset="0"/>
        </a:defRPr>
      </a:lvl5pPr>
      <a:lvl6pPr marL="457200" algn="ctr" rtl="0" eaLnBrk="1" fontAlgn="base" hangingPunct="1">
        <a:spcBef>
          <a:spcPct val="0"/>
        </a:spcBef>
        <a:spcAft>
          <a:spcPct val="0"/>
        </a:spcAft>
        <a:defRPr sz="4400">
          <a:solidFill>
            <a:schemeClr val="tx2"/>
          </a:solidFill>
          <a:latin typeface="Arial" charset="0"/>
          <a:cs typeface="Arial" charset="0"/>
        </a:defRPr>
      </a:lvl6pPr>
      <a:lvl7pPr marL="914400" algn="ctr" rtl="0" eaLnBrk="1" fontAlgn="base" hangingPunct="1">
        <a:spcBef>
          <a:spcPct val="0"/>
        </a:spcBef>
        <a:spcAft>
          <a:spcPct val="0"/>
        </a:spcAft>
        <a:defRPr sz="4400">
          <a:solidFill>
            <a:schemeClr val="tx2"/>
          </a:solidFill>
          <a:latin typeface="Arial" charset="0"/>
          <a:cs typeface="Arial" charset="0"/>
        </a:defRPr>
      </a:lvl7pPr>
      <a:lvl8pPr marL="1371600" algn="ctr" rtl="0" eaLnBrk="1" fontAlgn="base" hangingPunct="1">
        <a:spcBef>
          <a:spcPct val="0"/>
        </a:spcBef>
        <a:spcAft>
          <a:spcPct val="0"/>
        </a:spcAft>
        <a:defRPr sz="4400">
          <a:solidFill>
            <a:schemeClr val="tx2"/>
          </a:solidFill>
          <a:latin typeface="Arial" charset="0"/>
          <a:cs typeface="Arial" charset="0"/>
        </a:defRPr>
      </a:lvl8pPr>
      <a:lvl9pPr marL="1828800" algn="ctr" rtl="0" eaLnBrk="1" fontAlgn="base" hangingPunct="1">
        <a:spcBef>
          <a:spcPct val="0"/>
        </a:spcBef>
        <a:spcAft>
          <a:spcPct val="0"/>
        </a:spcAft>
        <a:defRPr sz="4400">
          <a:solidFill>
            <a:schemeClr val="tx2"/>
          </a:solidFill>
          <a:latin typeface="Arial" charset="0"/>
          <a:cs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cs typeface="+mn-cs"/>
        </a:defRPr>
      </a:lvl2pPr>
      <a:lvl3pPr marL="1143000" indent="-228600" algn="l" rtl="0" eaLnBrk="1" fontAlgn="base" hangingPunct="1">
        <a:spcBef>
          <a:spcPct val="20000"/>
        </a:spcBef>
        <a:spcAft>
          <a:spcPct val="0"/>
        </a:spcAft>
        <a:buChar char="•"/>
        <a:defRPr sz="2400">
          <a:solidFill>
            <a:schemeClr val="tx1"/>
          </a:solidFill>
          <a:latin typeface="+mn-lt"/>
          <a:cs typeface="+mn-cs"/>
        </a:defRPr>
      </a:lvl3pPr>
      <a:lvl4pPr marL="1600200" indent="-228600" algn="l" rtl="0" eaLnBrk="1" fontAlgn="base" hangingPunct="1">
        <a:spcBef>
          <a:spcPct val="20000"/>
        </a:spcBef>
        <a:spcAft>
          <a:spcPct val="0"/>
        </a:spcAft>
        <a:buChar char="–"/>
        <a:defRPr sz="2000">
          <a:solidFill>
            <a:schemeClr val="tx1"/>
          </a:solidFill>
          <a:latin typeface="+mn-lt"/>
          <a:cs typeface="+mn-cs"/>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66.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5.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image" Target="../media/image72.tiff"/><Relationship Id="rId1" Type="http://schemas.openxmlformats.org/officeDocument/2006/relationships/slideLayout" Target="../slideLayouts/slideLayout2.xml"/><Relationship Id="rId4" Type="http://schemas.openxmlformats.org/officeDocument/2006/relationships/image" Target="../media/image74.jpeg"/></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80.svg"/><Relationship Id="rId5" Type="http://schemas.openxmlformats.org/officeDocument/2006/relationships/image" Target="../media/image79.png"/><Relationship Id="rId10" Type="http://schemas.microsoft.com/office/2007/relationships/hdphoto" Target="../media/hdphoto2.wdp"/><Relationship Id="rId4" Type="http://schemas.openxmlformats.org/officeDocument/2006/relationships/image" Target="../media/image78.svg"/><Relationship Id="rId9"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0.sv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81.jpeg"/><Relationship Id="rId4" Type="http://schemas.openxmlformats.org/officeDocument/2006/relationships/image" Target="../media/image78.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0.svg"/><Relationship Id="rId4" Type="http://schemas.openxmlformats.org/officeDocument/2006/relationships/image" Target="../media/image79.png"/></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0.wmf"/><Relationship Id="rId13" Type="http://schemas.openxmlformats.org/officeDocument/2006/relationships/oleObject" Target="../embeddings/oleObject6.bin"/><Relationship Id="rId18" Type="http://schemas.openxmlformats.org/officeDocument/2006/relationships/image" Target="../media/image25.wmf"/><Relationship Id="rId3" Type="http://schemas.openxmlformats.org/officeDocument/2006/relationships/oleObject" Target="../embeddings/oleObject1.bin"/><Relationship Id="rId21" Type="http://schemas.openxmlformats.org/officeDocument/2006/relationships/image" Target="../media/image27.emf"/><Relationship Id="rId7" Type="http://schemas.openxmlformats.org/officeDocument/2006/relationships/oleObject" Target="../embeddings/oleObject3.bin"/><Relationship Id="rId12" Type="http://schemas.openxmlformats.org/officeDocument/2006/relationships/image" Target="../media/image22.wmf"/><Relationship Id="rId17" Type="http://schemas.openxmlformats.org/officeDocument/2006/relationships/oleObject" Target="../embeddings/oleObject8.bin"/><Relationship Id="rId2" Type="http://schemas.openxmlformats.org/officeDocument/2006/relationships/notesSlide" Target="../notesSlides/notesSlide5.xml"/><Relationship Id="rId16" Type="http://schemas.openxmlformats.org/officeDocument/2006/relationships/image" Target="../media/image24.wmf"/><Relationship Id="rId20" Type="http://schemas.openxmlformats.org/officeDocument/2006/relationships/image" Target="../media/image26.wmf"/><Relationship Id="rId1" Type="http://schemas.openxmlformats.org/officeDocument/2006/relationships/slideLayout" Target="../slideLayouts/slideLayout7.xml"/><Relationship Id="rId6" Type="http://schemas.openxmlformats.org/officeDocument/2006/relationships/image" Target="../media/image19.wmf"/><Relationship Id="rId11" Type="http://schemas.openxmlformats.org/officeDocument/2006/relationships/oleObject" Target="../embeddings/oleObject5.bin"/><Relationship Id="rId24" Type="http://schemas.openxmlformats.org/officeDocument/2006/relationships/image" Target="../media/image29.emf"/><Relationship Id="rId5" Type="http://schemas.openxmlformats.org/officeDocument/2006/relationships/oleObject" Target="../embeddings/oleObject2.bin"/><Relationship Id="rId15" Type="http://schemas.openxmlformats.org/officeDocument/2006/relationships/oleObject" Target="../embeddings/oleObject7.bin"/><Relationship Id="rId23" Type="http://schemas.openxmlformats.org/officeDocument/2006/relationships/image" Target="../media/image28.emf"/><Relationship Id="rId10" Type="http://schemas.openxmlformats.org/officeDocument/2006/relationships/image" Target="../media/image21.wmf"/><Relationship Id="rId19" Type="http://schemas.openxmlformats.org/officeDocument/2006/relationships/oleObject" Target="../embeddings/oleObject9.bin"/><Relationship Id="rId4" Type="http://schemas.openxmlformats.org/officeDocument/2006/relationships/image" Target="../media/image18.wmf"/><Relationship Id="rId9" Type="http://schemas.openxmlformats.org/officeDocument/2006/relationships/oleObject" Target="../embeddings/oleObject4.bin"/><Relationship Id="rId14" Type="http://schemas.openxmlformats.org/officeDocument/2006/relationships/image" Target="../media/image23.wmf"/><Relationship Id="rId22" Type="http://schemas.openxmlformats.org/officeDocument/2006/relationships/oleObject" Target="../embeddings/oleObject10.bin"/></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image" Target="../media/image35.wmf"/><Relationship Id="rId3" Type="http://schemas.openxmlformats.org/officeDocument/2006/relationships/image" Target="../media/image30.jpeg"/><Relationship Id="rId7" Type="http://schemas.openxmlformats.org/officeDocument/2006/relationships/image" Target="../media/image32.wmf"/><Relationship Id="rId12" Type="http://schemas.openxmlformats.org/officeDocument/2006/relationships/oleObject" Target="../embeddings/oleObject15.bin"/><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oleObject" Target="../embeddings/oleObject12.bin"/><Relationship Id="rId11" Type="http://schemas.openxmlformats.org/officeDocument/2006/relationships/image" Target="../media/image34.wmf"/><Relationship Id="rId5" Type="http://schemas.openxmlformats.org/officeDocument/2006/relationships/image" Target="../media/image31.wmf"/><Relationship Id="rId15" Type="http://schemas.openxmlformats.org/officeDocument/2006/relationships/image" Target="../media/image36.wmf"/><Relationship Id="rId10" Type="http://schemas.openxmlformats.org/officeDocument/2006/relationships/oleObject" Target="../embeddings/oleObject14.bin"/><Relationship Id="rId4" Type="http://schemas.openxmlformats.org/officeDocument/2006/relationships/oleObject" Target="../embeddings/oleObject11.bin"/><Relationship Id="rId9" Type="http://schemas.openxmlformats.org/officeDocument/2006/relationships/image" Target="../media/image33.wmf"/><Relationship Id="rId14" Type="http://schemas.openxmlformats.org/officeDocument/2006/relationships/oleObject" Target="../embeddings/oleObject16.bin"/></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6"/>
          <p:cNvSpPr txBox="1">
            <a:spLocks noChangeArrowheads="1"/>
          </p:cNvSpPr>
          <p:nvPr/>
        </p:nvSpPr>
        <p:spPr bwMode="auto">
          <a:xfrm>
            <a:off x="2841966" y="1762221"/>
            <a:ext cx="6860040" cy="1558258"/>
          </a:xfrm>
          <a:prstGeom prst="rect">
            <a:avLst/>
          </a:prstGeom>
          <a:noFill/>
          <a:ln w="9525">
            <a:noFill/>
            <a:miter lim="800000"/>
            <a:headEnd/>
            <a:tailEnd/>
          </a:ln>
        </p:spPr>
        <p:txBody>
          <a:bodyPr wrap="none" lIns="80147" tIns="40074" rIns="80147" bIns="40074">
            <a:spAutoFit/>
          </a:bodyPr>
          <a:lstStyle/>
          <a:p>
            <a:pPr defTabSz="873125">
              <a:defRPr/>
            </a:pPr>
            <a:r>
              <a:rPr lang="en-US" sz="6000" b="1" spc="50" dirty="0">
                <a:ln w="13500">
                  <a:solidFill>
                    <a:schemeClr val="accent1">
                      <a:shade val="2500"/>
                      <a:alpha val="6500"/>
                    </a:schemeClr>
                  </a:solidFill>
                  <a:prstDash val="solid"/>
                </a:ln>
                <a:solidFill>
                  <a:schemeClr val="accent1">
                    <a:lumMod val="50000"/>
                  </a:schemeClr>
                </a:solidFill>
                <a:effectLst>
                  <a:innerShdw blurRad="50900" dist="38500" dir="13500000">
                    <a:srgbClr val="000000">
                      <a:alpha val="60000"/>
                    </a:srgbClr>
                  </a:innerShdw>
                </a:effectLst>
                <a:latin typeface="+mj-lt"/>
              </a:rPr>
              <a:t>Trust… but verify!</a:t>
            </a:r>
          </a:p>
          <a:p>
            <a:pPr algn="ctr" defTabSz="873125">
              <a:defRPr/>
            </a:pPr>
            <a:r>
              <a:rPr lang="en-US" sz="3600" spc="50" dirty="0">
                <a:ln w="13500">
                  <a:solidFill>
                    <a:schemeClr val="accent1">
                      <a:shade val="2500"/>
                      <a:alpha val="6500"/>
                    </a:schemeClr>
                  </a:solidFill>
                  <a:prstDash val="solid"/>
                </a:ln>
                <a:solidFill>
                  <a:schemeClr val="accent1">
                    <a:lumMod val="50000"/>
                  </a:schemeClr>
                </a:solidFill>
                <a:effectLst>
                  <a:innerShdw blurRad="50900" dist="38500" dir="13500000">
                    <a:srgbClr val="000000">
                      <a:alpha val="60000"/>
                    </a:srgbClr>
                  </a:innerShdw>
                </a:effectLst>
                <a:latin typeface="+mj-lt"/>
              </a:rPr>
              <a:t>Lecture 5</a:t>
            </a:r>
          </a:p>
        </p:txBody>
      </p:sp>
      <p:sp>
        <p:nvSpPr>
          <p:cNvPr id="8" name="Text Box 6"/>
          <p:cNvSpPr txBox="1">
            <a:spLocks noChangeArrowheads="1"/>
          </p:cNvSpPr>
          <p:nvPr/>
        </p:nvSpPr>
        <p:spPr bwMode="auto">
          <a:xfrm>
            <a:off x="1245961" y="3320479"/>
            <a:ext cx="10052049" cy="634929"/>
          </a:xfrm>
          <a:prstGeom prst="rect">
            <a:avLst/>
          </a:prstGeom>
          <a:noFill/>
          <a:ln w="9525">
            <a:noFill/>
            <a:miter lim="800000"/>
            <a:headEnd/>
            <a:tailEnd/>
          </a:ln>
        </p:spPr>
        <p:txBody>
          <a:bodyPr wrap="square" lIns="80147" tIns="40074" rIns="80147" bIns="40074">
            <a:spAutoFit/>
          </a:bodyPr>
          <a:lstStyle/>
          <a:p>
            <a:pPr algn="ctr" defTabSz="873125">
              <a:defRPr/>
            </a:pPr>
            <a:r>
              <a:rPr lang="en-US" sz="3600" dirty="0">
                <a:solidFill>
                  <a:schemeClr val="accent1">
                    <a:lumMod val="50000"/>
                  </a:schemeClr>
                </a:solidFill>
                <a:latin typeface="+mj-lt"/>
              </a:rPr>
              <a:t>On the importance of experimental data curation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0331"/>
            <a:ext cx="4572000" cy="1143000"/>
          </a:xfrm>
        </p:spPr>
        <p:txBody>
          <a:bodyPr/>
          <a:lstStyle/>
          <a:p>
            <a:r>
              <a:rPr lang="en-US" sz="4000" dirty="0" err="1"/>
              <a:t>ChEMBL</a:t>
            </a:r>
            <a:r>
              <a:rPr lang="en-US" sz="4000" dirty="0"/>
              <a:t> Statistics</a:t>
            </a:r>
          </a:p>
        </p:txBody>
      </p:sp>
      <p:sp>
        <p:nvSpPr>
          <p:cNvPr id="3" name="Content Placeholder 2"/>
          <p:cNvSpPr>
            <a:spLocks noGrp="1"/>
          </p:cNvSpPr>
          <p:nvPr>
            <p:ph idx="1"/>
          </p:nvPr>
        </p:nvSpPr>
        <p:spPr/>
        <p:txBody>
          <a:bodyPr>
            <a:normAutofit lnSpcReduction="10000"/>
          </a:bodyPr>
          <a:lstStyle/>
          <a:p>
            <a:r>
              <a:rPr lang="en-US" dirty="0"/>
              <a:t>Used </a:t>
            </a:r>
            <a:r>
              <a:rPr lang="en-US" dirty="0" err="1"/>
              <a:t>ChEMBL</a:t>
            </a:r>
            <a:r>
              <a:rPr lang="en-US" dirty="0"/>
              <a:t> 14 – released 18 July 2012</a:t>
            </a:r>
          </a:p>
          <a:p>
            <a:pPr lvl="1"/>
            <a:r>
              <a:rPr lang="en-US" dirty="0"/>
              <a:t>1,384,479 compound records</a:t>
            </a:r>
          </a:p>
          <a:p>
            <a:pPr lvl="1"/>
            <a:r>
              <a:rPr lang="en-US" dirty="0"/>
              <a:t>1,213,242 distinct compounds</a:t>
            </a:r>
          </a:p>
          <a:p>
            <a:pPr lvl="1"/>
            <a:r>
              <a:rPr lang="en-US" dirty="0"/>
              <a:t>644,734 assays</a:t>
            </a:r>
          </a:p>
          <a:p>
            <a:pPr lvl="1"/>
            <a:r>
              <a:rPr lang="en-US" dirty="0"/>
              <a:t>10,129,256 bioactivities</a:t>
            </a:r>
          </a:p>
          <a:p>
            <a:pPr lvl="1"/>
            <a:r>
              <a:rPr lang="en-US" dirty="0"/>
              <a:t>9,003 targets</a:t>
            </a:r>
          </a:p>
          <a:p>
            <a:pPr lvl="1"/>
            <a:r>
              <a:rPr lang="en-US" dirty="0"/>
              <a:t>46,133 documents</a:t>
            </a:r>
          </a:p>
          <a:p>
            <a:r>
              <a:rPr lang="en-US" dirty="0"/>
              <a:t>Primarily covers </a:t>
            </a:r>
            <a:r>
              <a:rPr lang="en-US" dirty="0" err="1"/>
              <a:t>MedChem</a:t>
            </a:r>
            <a:r>
              <a:rPr lang="en-US" dirty="0"/>
              <a:t> Literature</a:t>
            </a:r>
          </a:p>
          <a:p>
            <a:r>
              <a:rPr lang="en-US" dirty="0"/>
              <a:t>Adds annotations for target data</a:t>
            </a:r>
          </a:p>
          <a:p>
            <a:r>
              <a:rPr lang="en-US" dirty="0"/>
              <a:t>Successor to </a:t>
            </a:r>
            <a:r>
              <a:rPr lang="en-US" dirty="0" err="1"/>
              <a:t>SARLite</a:t>
            </a:r>
            <a:r>
              <a:rPr lang="en-US" dirty="0"/>
              <a:t> commercial database</a:t>
            </a:r>
          </a:p>
        </p:txBody>
      </p:sp>
      <p:sp>
        <p:nvSpPr>
          <p:cNvPr id="7" name="Slide Number Placeholder 3"/>
          <p:cNvSpPr txBox="1">
            <a:spLocks/>
          </p:cNvSpPr>
          <p:nvPr/>
        </p:nvSpPr>
        <p:spPr>
          <a:xfrm>
            <a:off x="8077200" y="6356355"/>
            <a:ext cx="2133600" cy="365125"/>
          </a:xfrm>
          <a:prstGeom prst="rect">
            <a:avLst/>
          </a:prstGeom>
        </p:spPr>
        <p:txBody>
          <a:bodyPr/>
          <a:lstStyle/>
          <a:p>
            <a:pPr algn="r">
              <a:defRPr/>
            </a:pPr>
            <a:fld id="{A6FA6038-F54F-40FB-8A4A-1DC313D33DF7}" type="slidenum">
              <a:rPr lang="en-US"/>
              <a:pPr algn="r">
                <a:defRPr/>
              </a:pPr>
              <a:t>10</a:t>
            </a:fld>
            <a:endParaRPr lang="en-US" dirty="0"/>
          </a:p>
        </p:txBody>
      </p:sp>
    </p:spTree>
    <p:extLst>
      <p:ext uri="{BB962C8B-B14F-4D97-AF65-F5344CB8AC3E}">
        <p14:creationId xmlns:p14="http://schemas.microsoft.com/office/powerpoint/2010/main" val="4068611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600200"/>
            <a:ext cx="8229600" cy="4876800"/>
          </a:xfrm>
        </p:spPr>
        <p:txBody>
          <a:bodyPr>
            <a:normAutofit lnSpcReduction="10000"/>
          </a:bodyPr>
          <a:lstStyle/>
          <a:p>
            <a:r>
              <a:rPr lang="en-US" dirty="0"/>
              <a:t>Input: 190,068 compound-target measures in pairs of papers</a:t>
            </a:r>
          </a:p>
          <a:p>
            <a:pPr lvl="1"/>
            <a:r>
              <a:rPr lang="en-US" dirty="0"/>
              <a:t>Used values as published in </a:t>
            </a:r>
            <a:r>
              <a:rPr lang="en-US" dirty="0" err="1"/>
              <a:t>ChEMBL</a:t>
            </a:r>
            <a:endParaRPr lang="en-US" dirty="0"/>
          </a:p>
          <a:p>
            <a:pPr lvl="1"/>
            <a:r>
              <a:rPr lang="en-US" dirty="0"/>
              <a:t>Converted to standardized </a:t>
            </a:r>
            <a:r>
              <a:rPr lang="en-US" dirty="0" err="1"/>
              <a:t>pK</a:t>
            </a:r>
            <a:r>
              <a:rPr lang="en-US" baseline="-25000" dirty="0" err="1"/>
              <a:t>i</a:t>
            </a:r>
            <a:r>
              <a:rPr lang="en-US" dirty="0"/>
              <a:t> values</a:t>
            </a:r>
          </a:p>
          <a:p>
            <a:pPr lvl="1"/>
            <a:r>
              <a:rPr lang="en-US" dirty="0"/>
              <a:t> Semi-automated (based on units and type of value reported)</a:t>
            </a:r>
          </a:p>
          <a:p>
            <a:r>
              <a:rPr lang="en-US" dirty="0"/>
              <a:t>23,956 failed to be automatically converted</a:t>
            </a:r>
          </a:p>
          <a:p>
            <a:pPr lvl="1"/>
            <a:r>
              <a:rPr lang="en-US" dirty="0"/>
              <a:t>Mostly Log K</a:t>
            </a:r>
            <a:r>
              <a:rPr lang="en-US" baseline="-25000" dirty="0"/>
              <a:t>i</a:t>
            </a:r>
            <a:r>
              <a:rPr lang="en-US" dirty="0"/>
              <a:t> or –Log K</a:t>
            </a:r>
            <a:r>
              <a:rPr lang="en-US" baseline="-25000" dirty="0"/>
              <a:t>i</a:t>
            </a:r>
            <a:r>
              <a:rPr lang="en-US" dirty="0"/>
              <a:t> values but others</a:t>
            </a:r>
          </a:p>
          <a:p>
            <a:pPr lvl="1"/>
            <a:r>
              <a:rPr lang="en-US" dirty="0"/>
              <a:t>Manually examined papers representing ~70% and hand converted affinity value, except when data was being recycled/recited </a:t>
            </a:r>
          </a:p>
          <a:p>
            <a:r>
              <a:rPr lang="en-US" dirty="0"/>
              <a:t>Final: 178,317 total replicate pairs of values</a:t>
            </a:r>
          </a:p>
        </p:txBody>
      </p:sp>
      <p:sp>
        <p:nvSpPr>
          <p:cNvPr id="5" name="TextBox 4"/>
          <p:cNvSpPr txBox="1"/>
          <p:nvPr/>
        </p:nvSpPr>
        <p:spPr>
          <a:xfrm>
            <a:off x="3581400" y="4191000"/>
            <a:ext cx="228600" cy="369332"/>
          </a:xfrm>
          <a:prstGeom prst="rect">
            <a:avLst/>
          </a:prstGeom>
          <a:noFill/>
        </p:spPr>
        <p:txBody>
          <a:bodyPr wrap="square" rtlCol="0">
            <a:spAutoFit/>
          </a:bodyPr>
          <a:lstStyle/>
          <a:p>
            <a:endParaRPr lang="en-US" dirty="0">
              <a:solidFill>
                <a:prstClr val="black"/>
              </a:solidFill>
              <a:latin typeface="Calibri"/>
            </a:endParaRPr>
          </a:p>
        </p:txBody>
      </p:sp>
      <p:sp>
        <p:nvSpPr>
          <p:cNvPr id="6" name="Title 1"/>
          <p:cNvSpPr txBox="1">
            <a:spLocks/>
          </p:cNvSpPr>
          <p:nvPr/>
        </p:nvSpPr>
        <p:spPr>
          <a:xfrm>
            <a:off x="296862" y="35859"/>
            <a:ext cx="6934200" cy="1143000"/>
          </a:xfrm>
          <a:prstGeom prst="rect">
            <a:avLst/>
          </a:prstGeom>
        </p:spPr>
        <p:txBody>
          <a:bodyPr/>
          <a:lstStyle/>
          <a:p>
            <a:pPr lvl="0" algn="ctr" eaLnBrk="0" fontAlgn="base" hangingPunct="0">
              <a:spcBef>
                <a:spcPct val="0"/>
              </a:spcBef>
              <a:spcAft>
                <a:spcPct val="0"/>
              </a:spcAft>
            </a:pPr>
            <a:r>
              <a:rPr lang="en-US" sz="4000" kern="0" dirty="0">
                <a:solidFill>
                  <a:schemeClr val="accent1">
                    <a:lumMod val="50000"/>
                  </a:schemeClr>
                </a:solidFill>
                <a:latin typeface="+mj-lt"/>
                <a:ea typeface="+mj-ea"/>
                <a:cs typeface="+mj-cs"/>
              </a:rPr>
              <a:t>Manual Curation (following several automated steps) </a:t>
            </a:r>
          </a:p>
        </p:txBody>
      </p:sp>
      <p:sp>
        <p:nvSpPr>
          <p:cNvPr id="8" name="Slide Number Placeholder 3"/>
          <p:cNvSpPr txBox="1">
            <a:spLocks/>
          </p:cNvSpPr>
          <p:nvPr/>
        </p:nvSpPr>
        <p:spPr>
          <a:xfrm>
            <a:off x="8077200" y="6356355"/>
            <a:ext cx="2133600" cy="365125"/>
          </a:xfrm>
          <a:prstGeom prst="rect">
            <a:avLst/>
          </a:prstGeom>
        </p:spPr>
        <p:txBody>
          <a:bodyPr/>
          <a:lstStyle/>
          <a:p>
            <a:pPr algn="r">
              <a:defRPr/>
            </a:pPr>
            <a:fld id="{A6FA6038-F54F-40FB-8A4A-1DC313D33DF7}" type="slidenum">
              <a:rPr lang="en-US"/>
              <a:pPr algn="r">
                <a:defRPr/>
              </a:pPr>
              <a:t>11</a:t>
            </a:fld>
            <a:endParaRPr lang="en-US" dirty="0"/>
          </a:p>
        </p:txBody>
      </p:sp>
    </p:spTree>
    <p:extLst>
      <p:ext uri="{BB962C8B-B14F-4D97-AF65-F5344CB8AC3E}">
        <p14:creationId xmlns:p14="http://schemas.microsoft.com/office/powerpoint/2010/main" val="433116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47106" y="1492155"/>
            <a:ext cx="7696200" cy="5163274"/>
          </a:xfrm>
        </p:spPr>
      </p:pic>
      <p:sp>
        <p:nvSpPr>
          <p:cNvPr id="6" name="Title 1"/>
          <p:cNvSpPr txBox="1">
            <a:spLocks/>
          </p:cNvSpPr>
          <p:nvPr/>
        </p:nvSpPr>
        <p:spPr>
          <a:xfrm>
            <a:off x="304800" y="158932"/>
            <a:ext cx="7620000" cy="1143000"/>
          </a:xfrm>
          <a:prstGeom prst="rect">
            <a:avLst/>
          </a:prstGeom>
        </p:spPr>
        <p:txBody>
          <a:bodyPr/>
          <a:lstStyle/>
          <a:p>
            <a:pPr lvl="0" algn="ctr" eaLnBrk="0" fontAlgn="base" hangingPunct="0">
              <a:spcBef>
                <a:spcPct val="0"/>
              </a:spcBef>
              <a:spcAft>
                <a:spcPct val="0"/>
              </a:spcAft>
            </a:pPr>
            <a:r>
              <a:rPr lang="en-US" sz="4000" kern="0" dirty="0">
                <a:solidFill>
                  <a:schemeClr val="accent1">
                    <a:lumMod val="50000"/>
                  </a:schemeClr>
                </a:solidFill>
                <a:latin typeface="+mj-lt"/>
                <a:ea typeface="+mj-ea"/>
                <a:cs typeface="+mj-cs"/>
              </a:rPr>
              <a:t>Only Replicates &gt; 1% difference</a:t>
            </a:r>
          </a:p>
        </p:txBody>
      </p:sp>
      <p:sp>
        <p:nvSpPr>
          <p:cNvPr id="9" name="Slide Number Placeholder 3"/>
          <p:cNvSpPr txBox="1">
            <a:spLocks/>
          </p:cNvSpPr>
          <p:nvPr/>
        </p:nvSpPr>
        <p:spPr>
          <a:xfrm>
            <a:off x="8077200" y="6356355"/>
            <a:ext cx="2133600" cy="365125"/>
          </a:xfrm>
          <a:prstGeom prst="rect">
            <a:avLst/>
          </a:prstGeom>
        </p:spPr>
        <p:txBody>
          <a:bodyPr/>
          <a:lstStyle/>
          <a:p>
            <a:pPr algn="r">
              <a:defRPr/>
            </a:pPr>
            <a:fld id="{A6FA6038-F54F-40FB-8A4A-1DC313D33DF7}" type="slidenum">
              <a:rPr lang="en-US"/>
              <a:pPr algn="r">
                <a:defRPr/>
              </a:pPr>
              <a:t>12</a:t>
            </a:fld>
            <a:endParaRPr lang="en-US" dirty="0"/>
          </a:p>
        </p:txBody>
      </p:sp>
    </p:spTree>
    <p:extLst>
      <p:ext uri="{BB962C8B-B14F-4D97-AF65-F5344CB8AC3E}">
        <p14:creationId xmlns:p14="http://schemas.microsoft.com/office/powerpoint/2010/main" val="26017915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13939" y="1661465"/>
            <a:ext cx="7364131" cy="4871078"/>
          </a:xfrm>
        </p:spPr>
      </p:pic>
      <p:sp>
        <p:nvSpPr>
          <p:cNvPr id="8" name="Right Arrow 7"/>
          <p:cNvSpPr/>
          <p:nvPr/>
        </p:nvSpPr>
        <p:spPr>
          <a:xfrm rot="9049137">
            <a:off x="5277984" y="4199704"/>
            <a:ext cx="762000" cy="457200"/>
          </a:xfrm>
          <a:prstGeom prst="rightArrow">
            <a:avLst/>
          </a:prstGeom>
          <a:solidFill>
            <a:schemeClr val="accent2">
              <a:lumMod val="7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ight Arrow 8"/>
          <p:cNvSpPr/>
          <p:nvPr/>
        </p:nvSpPr>
        <p:spPr>
          <a:xfrm rot="9049137">
            <a:off x="6463903" y="4804950"/>
            <a:ext cx="762000" cy="457200"/>
          </a:xfrm>
          <a:prstGeom prst="rightArrow">
            <a:avLst/>
          </a:prstGeom>
          <a:solidFill>
            <a:schemeClr val="accent2">
              <a:lumMod val="7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ight Arrow 9"/>
          <p:cNvSpPr/>
          <p:nvPr/>
        </p:nvSpPr>
        <p:spPr>
          <a:xfrm rot="9049137">
            <a:off x="7683104" y="4804949"/>
            <a:ext cx="762000" cy="457200"/>
          </a:xfrm>
          <a:prstGeom prst="rightArrow">
            <a:avLst/>
          </a:prstGeom>
          <a:solidFill>
            <a:schemeClr val="accent2">
              <a:lumMod val="7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extBox 1"/>
          <p:cNvSpPr txBox="1"/>
          <p:nvPr/>
        </p:nvSpPr>
        <p:spPr>
          <a:xfrm>
            <a:off x="5715005" y="2792367"/>
            <a:ext cx="4048031" cy="369332"/>
          </a:xfrm>
          <a:prstGeom prst="rect">
            <a:avLst/>
          </a:prstGeom>
          <a:noFill/>
        </p:spPr>
        <p:txBody>
          <a:bodyPr wrap="none" rtlCol="0">
            <a:spAutoFit/>
          </a:bodyPr>
          <a:lstStyle/>
          <a:p>
            <a:r>
              <a:rPr lang="en-US" dirty="0">
                <a:solidFill>
                  <a:prstClr val="black"/>
                </a:solidFill>
                <a:latin typeface="Calibri"/>
              </a:rPr>
              <a:t>Note the peaks at integral </a:t>
            </a:r>
            <a:r>
              <a:rPr lang="en-US" dirty="0" err="1">
                <a:solidFill>
                  <a:prstClr val="black"/>
                </a:solidFill>
                <a:latin typeface="Calibri"/>
              </a:rPr>
              <a:t>pKi</a:t>
            </a:r>
            <a:r>
              <a:rPr lang="en-US" dirty="0">
                <a:solidFill>
                  <a:prstClr val="black"/>
                </a:solidFill>
                <a:latin typeface="Calibri"/>
              </a:rPr>
              <a:t> differences</a:t>
            </a:r>
          </a:p>
        </p:txBody>
      </p:sp>
      <p:sp>
        <p:nvSpPr>
          <p:cNvPr id="11" name="Title 1"/>
          <p:cNvSpPr txBox="1">
            <a:spLocks/>
          </p:cNvSpPr>
          <p:nvPr/>
        </p:nvSpPr>
        <p:spPr>
          <a:xfrm>
            <a:off x="76200" y="0"/>
            <a:ext cx="6553200" cy="1143000"/>
          </a:xfrm>
          <a:prstGeom prst="rect">
            <a:avLst/>
          </a:prstGeom>
        </p:spPr>
        <p:txBody>
          <a:bodyPr/>
          <a:lstStyle/>
          <a:p>
            <a:pPr lvl="0" algn="ctr" eaLnBrk="0" fontAlgn="base" hangingPunct="0">
              <a:spcBef>
                <a:spcPct val="0"/>
              </a:spcBef>
              <a:spcAft>
                <a:spcPct val="0"/>
              </a:spcAft>
            </a:pPr>
            <a:r>
              <a:rPr lang="en-US" sz="4000" kern="0" dirty="0">
                <a:solidFill>
                  <a:schemeClr val="accent1">
                    <a:lumMod val="50000"/>
                  </a:schemeClr>
                </a:solidFill>
                <a:latin typeface="+mj-lt"/>
                <a:ea typeface="+mj-ea"/>
                <a:cs typeface="+mj-cs"/>
              </a:rPr>
              <a:t>A Recurrent Pattern</a:t>
            </a:r>
          </a:p>
        </p:txBody>
      </p:sp>
      <p:sp>
        <p:nvSpPr>
          <p:cNvPr id="14" name="Slide Number Placeholder 3"/>
          <p:cNvSpPr txBox="1">
            <a:spLocks/>
          </p:cNvSpPr>
          <p:nvPr/>
        </p:nvSpPr>
        <p:spPr>
          <a:xfrm>
            <a:off x="8077200" y="6356355"/>
            <a:ext cx="2133600" cy="365125"/>
          </a:xfrm>
          <a:prstGeom prst="rect">
            <a:avLst/>
          </a:prstGeom>
        </p:spPr>
        <p:txBody>
          <a:bodyPr/>
          <a:lstStyle/>
          <a:p>
            <a:pPr algn="r">
              <a:defRPr/>
            </a:pPr>
            <a:fld id="{A6FA6038-F54F-40FB-8A4A-1DC313D33DF7}" type="slidenum">
              <a:rPr lang="en-US"/>
              <a:pPr algn="r">
                <a:defRPr/>
              </a:pPr>
              <a:t>13</a:t>
            </a:fld>
            <a:endParaRPr lang="en-US" dirty="0"/>
          </a:p>
        </p:txBody>
      </p:sp>
    </p:spTree>
    <p:extLst>
      <p:ext uri="{BB962C8B-B14F-4D97-AF65-F5344CB8AC3E}">
        <p14:creationId xmlns:p14="http://schemas.microsoft.com/office/powerpoint/2010/main" val="26930291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6892" y="1388533"/>
            <a:ext cx="8658225"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1400" y="3733800"/>
            <a:ext cx="4495800"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Oval 2"/>
          <p:cNvSpPr/>
          <p:nvPr/>
        </p:nvSpPr>
        <p:spPr>
          <a:xfrm>
            <a:off x="6934200" y="4876800"/>
            <a:ext cx="1143000" cy="685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Title 1"/>
          <p:cNvSpPr txBox="1">
            <a:spLocks/>
          </p:cNvSpPr>
          <p:nvPr/>
        </p:nvSpPr>
        <p:spPr>
          <a:xfrm>
            <a:off x="296862" y="50359"/>
            <a:ext cx="6553200" cy="1143000"/>
          </a:xfrm>
          <a:prstGeom prst="rect">
            <a:avLst/>
          </a:prstGeom>
        </p:spPr>
        <p:txBody>
          <a:bodyPr/>
          <a:lstStyle/>
          <a:p>
            <a:pPr lvl="0" algn="ctr" eaLnBrk="0" fontAlgn="base" hangingPunct="0">
              <a:spcBef>
                <a:spcPct val="0"/>
              </a:spcBef>
              <a:spcAft>
                <a:spcPct val="0"/>
              </a:spcAft>
            </a:pPr>
            <a:r>
              <a:rPr lang="en-US" sz="4000" kern="0" dirty="0">
                <a:solidFill>
                  <a:schemeClr val="accent1">
                    <a:lumMod val="50000"/>
                  </a:schemeClr>
                </a:solidFill>
                <a:latin typeface="+mj-lt"/>
                <a:ea typeface="+mj-ea"/>
                <a:cs typeface="+mj-cs"/>
              </a:rPr>
              <a:t>Non-standard Units Used</a:t>
            </a:r>
          </a:p>
        </p:txBody>
      </p:sp>
      <p:sp>
        <p:nvSpPr>
          <p:cNvPr id="10" name="Slide Number Placeholder 3"/>
          <p:cNvSpPr txBox="1">
            <a:spLocks/>
          </p:cNvSpPr>
          <p:nvPr/>
        </p:nvSpPr>
        <p:spPr>
          <a:xfrm>
            <a:off x="8077200" y="6356355"/>
            <a:ext cx="2133600" cy="365125"/>
          </a:xfrm>
          <a:prstGeom prst="rect">
            <a:avLst/>
          </a:prstGeom>
        </p:spPr>
        <p:txBody>
          <a:bodyPr/>
          <a:lstStyle/>
          <a:p>
            <a:pPr algn="r">
              <a:defRPr/>
            </a:pPr>
            <a:fld id="{A6FA6038-F54F-40FB-8A4A-1DC313D33DF7}" type="slidenum">
              <a:rPr lang="en-US"/>
              <a:pPr algn="r">
                <a:defRPr/>
              </a:pPr>
              <a:t>14</a:t>
            </a:fld>
            <a:endParaRPr lang="en-US" dirty="0"/>
          </a:p>
        </p:txBody>
      </p:sp>
    </p:spTree>
    <p:extLst>
      <p:ext uri="{BB962C8B-B14F-4D97-AF65-F5344CB8AC3E}">
        <p14:creationId xmlns:p14="http://schemas.microsoft.com/office/powerpoint/2010/main" val="483169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67933" y="1371605"/>
            <a:ext cx="5924550" cy="216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14800" y="2514600"/>
            <a:ext cx="6076950" cy="430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Oval 4"/>
          <p:cNvSpPr/>
          <p:nvPr/>
        </p:nvSpPr>
        <p:spPr>
          <a:xfrm>
            <a:off x="7924800" y="2971800"/>
            <a:ext cx="1524000" cy="609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TextBox 5"/>
          <p:cNvSpPr txBox="1"/>
          <p:nvPr/>
        </p:nvSpPr>
        <p:spPr>
          <a:xfrm>
            <a:off x="8305800" y="2006030"/>
            <a:ext cx="2074820" cy="584775"/>
          </a:xfrm>
          <a:prstGeom prst="rect">
            <a:avLst/>
          </a:prstGeom>
          <a:noFill/>
        </p:spPr>
        <p:txBody>
          <a:bodyPr wrap="square" rtlCol="0">
            <a:spAutoFit/>
          </a:bodyPr>
          <a:lstStyle/>
          <a:p>
            <a:r>
              <a:rPr lang="en-US" sz="1600" dirty="0">
                <a:solidFill>
                  <a:srgbClr val="FF0000"/>
                </a:solidFill>
                <a:latin typeface="Calibri"/>
              </a:rPr>
              <a:t>These numbers made it into </a:t>
            </a:r>
            <a:r>
              <a:rPr lang="en-US" sz="1600" dirty="0" err="1">
                <a:solidFill>
                  <a:srgbClr val="FF0000"/>
                </a:solidFill>
                <a:latin typeface="Calibri"/>
              </a:rPr>
              <a:t>ChEMBL</a:t>
            </a:r>
            <a:r>
              <a:rPr lang="en-US" sz="1600" dirty="0">
                <a:solidFill>
                  <a:srgbClr val="FF0000"/>
                </a:solidFill>
                <a:latin typeface="Calibri"/>
              </a:rPr>
              <a:t>, too.</a:t>
            </a:r>
          </a:p>
        </p:txBody>
      </p:sp>
      <p:cxnSp>
        <p:nvCxnSpPr>
          <p:cNvPr id="8" name="Straight Arrow Connector 7"/>
          <p:cNvCxnSpPr/>
          <p:nvPr/>
        </p:nvCxnSpPr>
        <p:spPr>
          <a:xfrm flipH="1">
            <a:off x="8991600" y="2590800"/>
            <a:ext cx="35161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Title 1"/>
          <p:cNvSpPr txBox="1">
            <a:spLocks/>
          </p:cNvSpPr>
          <p:nvPr/>
        </p:nvSpPr>
        <p:spPr>
          <a:xfrm>
            <a:off x="381000" y="76200"/>
            <a:ext cx="6781800" cy="1143000"/>
          </a:xfrm>
          <a:prstGeom prst="rect">
            <a:avLst/>
          </a:prstGeom>
        </p:spPr>
        <p:txBody>
          <a:bodyPr/>
          <a:lstStyle/>
          <a:p>
            <a:pPr lvl="0" algn="ctr" eaLnBrk="0" fontAlgn="base" hangingPunct="0">
              <a:spcBef>
                <a:spcPct val="0"/>
              </a:spcBef>
              <a:spcAft>
                <a:spcPct val="0"/>
              </a:spcAft>
            </a:pPr>
            <a:r>
              <a:rPr lang="en-US" sz="4000" kern="0" dirty="0">
                <a:solidFill>
                  <a:schemeClr val="accent1">
                    <a:lumMod val="50000"/>
                  </a:schemeClr>
                </a:solidFill>
                <a:latin typeface="+mj-lt"/>
                <a:ea typeface="+mj-ea"/>
                <a:cs typeface="+mj-cs"/>
              </a:rPr>
              <a:t>Non-</a:t>
            </a:r>
            <a:r>
              <a:rPr lang="en-US" sz="4000" kern="0" dirty="0" err="1">
                <a:solidFill>
                  <a:schemeClr val="accent1">
                    <a:lumMod val="50000"/>
                  </a:schemeClr>
                </a:solidFill>
                <a:latin typeface="+mj-lt"/>
                <a:ea typeface="+mj-ea"/>
                <a:cs typeface="+mj-cs"/>
              </a:rPr>
              <a:t>Ki</a:t>
            </a:r>
            <a:r>
              <a:rPr lang="en-US" sz="4000" kern="0" dirty="0">
                <a:solidFill>
                  <a:schemeClr val="accent1">
                    <a:lumMod val="50000"/>
                  </a:schemeClr>
                </a:solidFill>
                <a:latin typeface="+mj-lt"/>
                <a:ea typeface="+mj-ea"/>
                <a:cs typeface="+mj-cs"/>
              </a:rPr>
              <a:t> measures given as </a:t>
            </a:r>
            <a:r>
              <a:rPr lang="en-US" sz="4000" kern="0" dirty="0" err="1">
                <a:solidFill>
                  <a:schemeClr val="accent1">
                    <a:lumMod val="50000"/>
                  </a:schemeClr>
                </a:solidFill>
                <a:latin typeface="+mj-lt"/>
                <a:ea typeface="+mj-ea"/>
                <a:cs typeface="+mj-cs"/>
              </a:rPr>
              <a:t>Ki</a:t>
            </a:r>
            <a:endParaRPr lang="en-US" sz="4000" kern="0" dirty="0">
              <a:solidFill>
                <a:schemeClr val="accent1">
                  <a:lumMod val="50000"/>
                </a:schemeClr>
              </a:solidFill>
              <a:latin typeface="+mj-lt"/>
              <a:ea typeface="+mj-ea"/>
              <a:cs typeface="+mj-cs"/>
            </a:endParaRPr>
          </a:p>
        </p:txBody>
      </p:sp>
      <p:sp>
        <p:nvSpPr>
          <p:cNvPr id="12" name="Slide Number Placeholder 3"/>
          <p:cNvSpPr txBox="1">
            <a:spLocks/>
          </p:cNvSpPr>
          <p:nvPr/>
        </p:nvSpPr>
        <p:spPr>
          <a:xfrm>
            <a:off x="8077200" y="6356355"/>
            <a:ext cx="2133600" cy="365125"/>
          </a:xfrm>
          <a:prstGeom prst="rect">
            <a:avLst/>
          </a:prstGeom>
        </p:spPr>
        <p:txBody>
          <a:bodyPr/>
          <a:lstStyle/>
          <a:p>
            <a:pPr algn="r">
              <a:defRPr/>
            </a:pPr>
            <a:fld id="{A6FA6038-F54F-40FB-8A4A-1DC313D33DF7}" type="slidenum">
              <a:rPr lang="en-US"/>
              <a:pPr algn="r">
                <a:defRPr/>
              </a:pPr>
              <a:t>15</a:t>
            </a:fld>
            <a:endParaRPr lang="en-US" dirty="0"/>
          </a:p>
        </p:txBody>
      </p:sp>
    </p:spTree>
    <p:extLst>
      <p:ext uri="{BB962C8B-B14F-4D97-AF65-F5344CB8AC3E}">
        <p14:creationId xmlns:p14="http://schemas.microsoft.com/office/powerpoint/2010/main" val="3192653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4524" y="1971675"/>
            <a:ext cx="25527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5" y="1600200"/>
            <a:ext cx="4238625" cy="112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86292" y="2724155"/>
            <a:ext cx="4829175"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Oval 2"/>
          <p:cNvSpPr/>
          <p:nvPr/>
        </p:nvSpPr>
        <p:spPr>
          <a:xfrm>
            <a:off x="7796833" y="2984205"/>
            <a:ext cx="609600" cy="609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TextBox 3"/>
          <p:cNvSpPr txBox="1"/>
          <p:nvPr/>
        </p:nvSpPr>
        <p:spPr>
          <a:xfrm>
            <a:off x="7696200" y="2438400"/>
            <a:ext cx="1572866" cy="369332"/>
          </a:xfrm>
          <a:prstGeom prst="rect">
            <a:avLst/>
          </a:prstGeom>
          <a:noFill/>
        </p:spPr>
        <p:txBody>
          <a:bodyPr wrap="none" rtlCol="0">
            <a:spAutoFit/>
          </a:bodyPr>
          <a:lstStyle/>
          <a:p>
            <a:r>
              <a:rPr lang="el-GR" dirty="0">
                <a:solidFill>
                  <a:srgbClr val="FF0000"/>
                </a:solidFill>
                <a:latin typeface="Calibri"/>
              </a:rPr>
              <a:t>α</a:t>
            </a:r>
            <a:r>
              <a:rPr lang="en-US" baseline="-25000" dirty="0">
                <a:solidFill>
                  <a:srgbClr val="FF0000"/>
                </a:solidFill>
                <a:latin typeface="Calibri"/>
              </a:rPr>
              <a:t>2</a:t>
            </a:r>
            <a:r>
              <a:rPr lang="en-US" dirty="0">
                <a:solidFill>
                  <a:srgbClr val="FF0000"/>
                </a:solidFill>
                <a:latin typeface="Calibri"/>
              </a:rPr>
              <a:t>a? </a:t>
            </a:r>
            <a:r>
              <a:rPr lang="el-GR" dirty="0">
                <a:solidFill>
                  <a:srgbClr val="FF0000"/>
                </a:solidFill>
                <a:latin typeface="Calibri"/>
              </a:rPr>
              <a:t>α</a:t>
            </a:r>
            <a:r>
              <a:rPr lang="en-US" baseline="-25000" dirty="0">
                <a:solidFill>
                  <a:srgbClr val="FF0000"/>
                </a:solidFill>
                <a:latin typeface="Calibri"/>
              </a:rPr>
              <a:t>2</a:t>
            </a:r>
            <a:r>
              <a:rPr lang="en-US" dirty="0">
                <a:solidFill>
                  <a:srgbClr val="FF0000"/>
                </a:solidFill>
                <a:latin typeface="Calibri"/>
              </a:rPr>
              <a:t>b? </a:t>
            </a:r>
            <a:r>
              <a:rPr lang="el-GR" dirty="0">
                <a:solidFill>
                  <a:srgbClr val="FF0000"/>
                </a:solidFill>
                <a:latin typeface="Calibri"/>
              </a:rPr>
              <a:t>α</a:t>
            </a:r>
            <a:r>
              <a:rPr lang="en-US" baseline="-25000" dirty="0">
                <a:solidFill>
                  <a:srgbClr val="FF0000"/>
                </a:solidFill>
                <a:latin typeface="Calibri"/>
              </a:rPr>
              <a:t>2</a:t>
            </a:r>
            <a:r>
              <a:rPr lang="en-US" dirty="0">
                <a:solidFill>
                  <a:srgbClr val="FF0000"/>
                </a:solidFill>
                <a:latin typeface="Calibri"/>
              </a:rPr>
              <a:t>c?</a:t>
            </a:r>
          </a:p>
        </p:txBody>
      </p:sp>
      <p:graphicFrame>
        <p:nvGraphicFramePr>
          <p:cNvPr id="5" name="Table 4"/>
          <p:cNvGraphicFramePr>
            <a:graphicFrameLocks noGrp="1"/>
          </p:cNvGraphicFramePr>
          <p:nvPr/>
        </p:nvGraphicFramePr>
        <p:xfrm>
          <a:off x="1705989" y="4724400"/>
          <a:ext cx="8780022" cy="1752600"/>
        </p:xfrm>
        <a:graphic>
          <a:graphicData uri="http://schemas.openxmlformats.org/drawingml/2006/table">
            <a:tbl>
              <a:tblPr firstRow="1" bandRow="1">
                <a:tableStyleId>{5C22544A-7EE6-4342-B048-85BDC9FD1C3A}</a:tableStyleId>
              </a:tblPr>
              <a:tblGrid>
                <a:gridCol w="1172238">
                  <a:extLst>
                    <a:ext uri="{9D8B030D-6E8A-4147-A177-3AD203B41FA5}">
                      <a16:colId xmlns:a16="http://schemas.microsoft.com/office/drawing/2014/main" val="20000"/>
                    </a:ext>
                  </a:extLst>
                </a:gridCol>
                <a:gridCol w="1318520">
                  <a:extLst>
                    <a:ext uri="{9D8B030D-6E8A-4147-A177-3AD203B41FA5}">
                      <a16:colId xmlns:a16="http://schemas.microsoft.com/office/drawing/2014/main" val="20001"/>
                    </a:ext>
                  </a:extLst>
                </a:gridCol>
                <a:gridCol w="1224340">
                  <a:extLst>
                    <a:ext uri="{9D8B030D-6E8A-4147-A177-3AD203B41FA5}">
                      <a16:colId xmlns:a16="http://schemas.microsoft.com/office/drawing/2014/main" val="20002"/>
                    </a:ext>
                  </a:extLst>
                </a:gridCol>
                <a:gridCol w="1241999">
                  <a:extLst>
                    <a:ext uri="{9D8B030D-6E8A-4147-A177-3AD203B41FA5}">
                      <a16:colId xmlns:a16="http://schemas.microsoft.com/office/drawing/2014/main" val="20003"/>
                    </a:ext>
                  </a:extLst>
                </a:gridCol>
                <a:gridCol w="1241999">
                  <a:extLst>
                    <a:ext uri="{9D8B030D-6E8A-4147-A177-3AD203B41FA5}">
                      <a16:colId xmlns:a16="http://schemas.microsoft.com/office/drawing/2014/main" val="20004"/>
                    </a:ext>
                  </a:extLst>
                </a:gridCol>
                <a:gridCol w="1251358">
                  <a:extLst>
                    <a:ext uri="{9D8B030D-6E8A-4147-A177-3AD203B41FA5}">
                      <a16:colId xmlns:a16="http://schemas.microsoft.com/office/drawing/2014/main" val="20005"/>
                    </a:ext>
                  </a:extLst>
                </a:gridCol>
                <a:gridCol w="1329568">
                  <a:extLst>
                    <a:ext uri="{9D8B030D-6E8A-4147-A177-3AD203B41FA5}">
                      <a16:colId xmlns:a16="http://schemas.microsoft.com/office/drawing/2014/main" val="20006"/>
                    </a:ext>
                  </a:extLst>
                </a:gridCol>
              </a:tblGrid>
              <a:tr h="370840">
                <a:tc>
                  <a:txBody>
                    <a:bodyPr/>
                    <a:lstStyle/>
                    <a:p>
                      <a:r>
                        <a:rPr lang="en-US" dirty="0"/>
                        <a:t>Target</a:t>
                      </a:r>
                    </a:p>
                  </a:txBody>
                  <a:tcPr/>
                </a:tc>
                <a:tc>
                  <a:txBody>
                    <a:bodyPr/>
                    <a:lstStyle/>
                    <a:p>
                      <a:r>
                        <a:rPr lang="en-US" dirty="0" err="1"/>
                        <a:t>Doc_ID</a:t>
                      </a:r>
                      <a:endParaRPr lang="en-US" dirty="0"/>
                    </a:p>
                  </a:txBody>
                  <a:tcPr/>
                </a:tc>
                <a:tc>
                  <a:txBody>
                    <a:bodyPr/>
                    <a:lstStyle/>
                    <a:p>
                      <a:r>
                        <a:rPr lang="en-US" dirty="0" err="1"/>
                        <a:t>Src_Key</a:t>
                      </a:r>
                      <a:endParaRPr lang="en-US" dirty="0"/>
                    </a:p>
                  </a:txBody>
                  <a:tcPr/>
                </a:tc>
                <a:tc>
                  <a:txBody>
                    <a:bodyPr/>
                    <a:lstStyle/>
                    <a:p>
                      <a:r>
                        <a:rPr lang="en-US" dirty="0" err="1"/>
                        <a:t>Assay_ID</a:t>
                      </a:r>
                      <a:endParaRPr lang="en-US" dirty="0"/>
                    </a:p>
                  </a:txBody>
                  <a:tcPr/>
                </a:tc>
                <a:tc>
                  <a:txBody>
                    <a:bodyPr/>
                    <a:lstStyle/>
                    <a:p>
                      <a:r>
                        <a:rPr lang="en-US" dirty="0" err="1"/>
                        <a:t>Activity_ID</a:t>
                      </a:r>
                      <a:endParaRPr lang="en-US" dirty="0"/>
                    </a:p>
                  </a:txBody>
                  <a:tcPr/>
                </a:tc>
                <a:tc>
                  <a:txBody>
                    <a:bodyPr/>
                    <a:lstStyle/>
                    <a:p>
                      <a:r>
                        <a:rPr lang="en-US" dirty="0" err="1"/>
                        <a:t>Std_Type</a:t>
                      </a:r>
                      <a:endParaRPr lang="en-US" dirty="0"/>
                    </a:p>
                  </a:txBody>
                  <a:tcPr/>
                </a:tc>
                <a:tc>
                  <a:txBody>
                    <a:bodyPr/>
                    <a:lstStyle/>
                    <a:p>
                      <a:r>
                        <a:rPr lang="en-US" dirty="0" err="1"/>
                        <a:t>Std_Value</a:t>
                      </a:r>
                      <a:endParaRPr lang="en-US" dirty="0"/>
                    </a:p>
                  </a:txBody>
                  <a:tcPr/>
                </a:tc>
                <a:extLst>
                  <a:ext uri="{0D108BD9-81ED-4DB2-BD59-A6C34878D82A}">
                    <a16:rowId xmlns:a16="http://schemas.microsoft.com/office/drawing/2014/main" val="10000"/>
                  </a:ext>
                </a:extLst>
              </a:tr>
              <a:tr h="370840">
                <a:tc>
                  <a:txBody>
                    <a:bodyPr/>
                    <a:lstStyle/>
                    <a:p>
                      <a:pPr algn="ctr"/>
                      <a:r>
                        <a:rPr lang="el-GR" dirty="0"/>
                        <a:t>α</a:t>
                      </a:r>
                      <a:r>
                        <a:rPr lang="en-US" baseline="-25000" dirty="0"/>
                        <a:t>2</a:t>
                      </a:r>
                      <a:r>
                        <a:rPr lang="en-US" dirty="0"/>
                        <a:t>a</a:t>
                      </a:r>
                    </a:p>
                  </a:txBody>
                  <a:tcPr/>
                </a:tc>
                <a:tc>
                  <a:txBody>
                    <a:bodyPr/>
                    <a:lstStyle/>
                    <a:p>
                      <a:pPr algn="ctr"/>
                      <a:r>
                        <a:rPr lang="en-US" dirty="0"/>
                        <a:t>10218</a:t>
                      </a:r>
                    </a:p>
                  </a:txBody>
                  <a:tcPr/>
                </a:tc>
                <a:tc>
                  <a:txBody>
                    <a:bodyPr/>
                    <a:lstStyle/>
                    <a:p>
                      <a:pPr algn="ctr"/>
                      <a:r>
                        <a:rPr lang="en-US" dirty="0"/>
                        <a:t>8b</a:t>
                      </a:r>
                    </a:p>
                  </a:txBody>
                  <a:tcPr/>
                </a:tc>
                <a:tc>
                  <a:txBody>
                    <a:bodyPr/>
                    <a:lstStyle/>
                    <a:p>
                      <a:pPr algn="ctr"/>
                      <a:r>
                        <a:rPr lang="en-US" dirty="0"/>
                        <a:t>32635</a:t>
                      </a:r>
                    </a:p>
                  </a:txBody>
                  <a:tcPr/>
                </a:tc>
                <a:tc>
                  <a:txBody>
                    <a:bodyPr/>
                    <a:lstStyle/>
                    <a:p>
                      <a:pPr algn="ctr"/>
                      <a:r>
                        <a:rPr lang="en-US" dirty="0"/>
                        <a:t>359172</a:t>
                      </a:r>
                    </a:p>
                  </a:txBody>
                  <a:tcPr/>
                </a:tc>
                <a:tc>
                  <a:txBody>
                    <a:bodyPr/>
                    <a:lstStyle/>
                    <a:p>
                      <a:pPr algn="ctr"/>
                      <a:r>
                        <a:rPr lang="en-US" dirty="0" err="1"/>
                        <a:t>pK</a:t>
                      </a:r>
                      <a:r>
                        <a:rPr lang="en-US" baseline="-25000" dirty="0" err="1"/>
                        <a:t>i</a:t>
                      </a:r>
                      <a:endParaRPr lang="en-US" baseline="-25000" dirty="0"/>
                    </a:p>
                  </a:txBody>
                  <a:tcPr/>
                </a:tc>
                <a:tc>
                  <a:txBody>
                    <a:bodyPr/>
                    <a:lstStyle/>
                    <a:p>
                      <a:pPr algn="ctr"/>
                      <a:r>
                        <a:rPr lang="en-US" dirty="0"/>
                        <a:t>9.45</a:t>
                      </a:r>
                    </a:p>
                  </a:txBody>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dirty="0"/>
                        <a:t>α</a:t>
                      </a:r>
                      <a:r>
                        <a:rPr lang="en-US" baseline="-25000" dirty="0"/>
                        <a:t>2</a:t>
                      </a:r>
                      <a:r>
                        <a:rPr lang="en-US" baseline="0" dirty="0"/>
                        <a:t>b</a:t>
                      </a:r>
                      <a:endParaRPr lang="en-US" dirty="0"/>
                    </a:p>
                  </a:txBody>
                  <a:tcPr/>
                </a:tc>
                <a:tc>
                  <a:txBody>
                    <a:bodyPr/>
                    <a:lstStyle/>
                    <a:p>
                      <a:pPr algn="ctr"/>
                      <a:r>
                        <a:rPr lang="en-US" dirty="0"/>
                        <a:t>10218</a:t>
                      </a:r>
                    </a:p>
                  </a:txBody>
                  <a:tcPr/>
                </a:tc>
                <a:tc>
                  <a:txBody>
                    <a:bodyPr/>
                    <a:lstStyle/>
                    <a:p>
                      <a:pPr algn="ctr"/>
                      <a:r>
                        <a:rPr lang="en-US" dirty="0"/>
                        <a:t>8b</a:t>
                      </a:r>
                    </a:p>
                  </a:txBody>
                  <a:tcPr/>
                </a:tc>
                <a:tc>
                  <a:txBody>
                    <a:bodyPr/>
                    <a:lstStyle/>
                    <a:p>
                      <a:pPr algn="ctr"/>
                      <a:r>
                        <a:rPr lang="en-US" dirty="0"/>
                        <a:t>32635</a:t>
                      </a:r>
                    </a:p>
                  </a:txBody>
                  <a:tcPr/>
                </a:tc>
                <a:tc>
                  <a:txBody>
                    <a:bodyPr/>
                    <a:lstStyle/>
                    <a:p>
                      <a:pPr algn="ctr"/>
                      <a:r>
                        <a:rPr lang="en-US" dirty="0"/>
                        <a:t>359172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err="1"/>
                        <a:t>pK</a:t>
                      </a:r>
                      <a:r>
                        <a:rPr lang="en-US" baseline="-25000" dirty="0" err="1"/>
                        <a:t>i</a:t>
                      </a:r>
                      <a:endParaRPr lang="en-US" baseline="-25000" dirty="0"/>
                    </a:p>
                  </a:txBody>
                  <a:tcPr/>
                </a:tc>
                <a:tc>
                  <a:txBody>
                    <a:bodyPr/>
                    <a:lstStyle/>
                    <a:p>
                      <a:pPr algn="ctr"/>
                      <a:r>
                        <a:rPr lang="en-US" dirty="0"/>
                        <a:t>9.45</a:t>
                      </a:r>
                    </a:p>
                  </a:txBody>
                  <a:tcPr/>
                </a:tc>
                <a:extLst>
                  <a:ext uri="{0D108BD9-81ED-4DB2-BD59-A6C34878D82A}">
                    <a16:rowId xmlns:a16="http://schemas.microsoft.com/office/drawing/2014/main" val="1000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dirty="0"/>
                        <a:t>α</a:t>
                      </a:r>
                      <a:r>
                        <a:rPr lang="en-US" baseline="-25000" dirty="0"/>
                        <a:t>2</a:t>
                      </a:r>
                      <a:r>
                        <a:rPr lang="en-US" baseline="0" dirty="0"/>
                        <a:t>c</a:t>
                      </a:r>
                      <a:endParaRPr lang="en-US" dirty="0"/>
                    </a:p>
                  </a:txBody>
                  <a:tcPr/>
                </a:tc>
                <a:tc>
                  <a:txBody>
                    <a:bodyPr/>
                    <a:lstStyle/>
                    <a:p>
                      <a:pPr algn="ctr"/>
                      <a:r>
                        <a:rPr lang="en-US" dirty="0"/>
                        <a:t>10218</a:t>
                      </a:r>
                    </a:p>
                  </a:txBody>
                  <a:tcPr/>
                </a:tc>
                <a:tc>
                  <a:txBody>
                    <a:bodyPr/>
                    <a:lstStyle/>
                    <a:p>
                      <a:pPr algn="ctr"/>
                      <a:r>
                        <a:rPr lang="en-US" dirty="0"/>
                        <a:t>8b</a:t>
                      </a:r>
                    </a:p>
                  </a:txBody>
                  <a:tcPr/>
                </a:tc>
                <a:tc>
                  <a:txBody>
                    <a:bodyPr/>
                    <a:lstStyle/>
                    <a:p>
                      <a:pPr algn="ctr"/>
                      <a:r>
                        <a:rPr lang="en-US" dirty="0"/>
                        <a:t>32635</a:t>
                      </a:r>
                    </a:p>
                  </a:txBody>
                  <a:tcPr/>
                </a:tc>
                <a:tc>
                  <a:txBody>
                    <a:bodyPr/>
                    <a:lstStyle/>
                    <a:p>
                      <a:pPr algn="ctr"/>
                      <a:r>
                        <a:rPr lang="en-US" dirty="0"/>
                        <a:t>359172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err="1"/>
                        <a:t>pK</a:t>
                      </a:r>
                      <a:r>
                        <a:rPr lang="en-US" baseline="-25000" dirty="0" err="1"/>
                        <a:t>i</a:t>
                      </a:r>
                      <a:endParaRPr lang="en-US" baseline="-25000" dirty="0"/>
                    </a:p>
                  </a:txBody>
                  <a:tcPr/>
                </a:tc>
                <a:tc>
                  <a:txBody>
                    <a:bodyPr/>
                    <a:lstStyle/>
                    <a:p>
                      <a:pPr algn="ctr"/>
                      <a:r>
                        <a:rPr lang="en-US" dirty="0"/>
                        <a:t>9.45</a:t>
                      </a:r>
                    </a:p>
                  </a:txBody>
                  <a:tcPr/>
                </a:tc>
                <a:extLst>
                  <a:ext uri="{0D108BD9-81ED-4DB2-BD59-A6C34878D82A}">
                    <a16:rowId xmlns:a16="http://schemas.microsoft.com/office/drawing/2014/main" val="10003"/>
                  </a:ext>
                </a:extLst>
              </a:tr>
            </a:tbl>
          </a:graphicData>
        </a:graphic>
      </p:graphicFrame>
      <p:sp>
        <p:nvSpPr>
          <p:cNvPr id="10" name="Title 1"/>
          <p:cNvSpPr txBox="1">
            <a:spLocks/>
          </p:cNvSpPr>
          <p:nvPr/>
        </p:nvSpPr>
        <p:spPr>
          <a:xfrm>
            <a:off x="152400" y="0"/>
            <a:ext cx="8763000" cy="1143000"/>
          </a:xfrm>
          <a:prstGeom prst="rect">
            <a:avLst/>
          </a:prstGeom>
        </p:spPr>
        <p:txBody>
          <a:bodyPr/>
          <a:lstStyle/>
          <a:p>
            <a:pPr lvl="0" eaLnBrk="0" fontAlgn="base" hangingPunct="0">
              <a:spcBef>
                <a:spcPct val="0"/>
              </a:spcBef>
              <a:spcAft>
                <a:spcPct val="0"/>
              </a:spcAft>
            </a:pPr>
            <a:r>
              <a:rPr lang="en-US" sz="4000" kern="0" dirty="0">
                <a:solidFill>
                  <a:schemeClr val="accent1">
                    <a:lumMod val="50000"/>
                  </a:schemeClr>
                </a:solidFill>
                <a:latin typeface="+mj-lt"/>
                <a:ea typeface="+mj-ea"/>
                <a:cs typeface="+mj-cs"/>
              </a:rPr>
              <a:t>Ignorance of Biological </a:t>
            </a:r>
            <a:r>
              <a:rPr lang="en-US" sz="4000" kern="0" dirty="0" err="1">
                <a:solidFill>
                  <a:schemeClr val="accent1">
                    <a:lumMod val="50000"/>
                  </a:schemeClr>
                </a:solidFill>
                <a:latin typeface="+mj-lt"/>
                <a:ea typeface="+mj-ea"/>
                <a:cs typeface="+mj-cs"/>
              </a:rPr>
              <a:t>Complexicty</a:t>
            </a:r>
            <a:endParaRPr lang="en-US" sz="4000" kern="0" dirty="0">
              <a:solidFill>
                <a:schemeClr val="accent1">
                  <a:lumMod val="50000"/>
                </a:schemeClr>
              </a:solidFill>
              <a:latin typeface="+mj-lt"/>
              <a:ea typeface="+mj-ea"/>
              <a:cs typeface="+mj-cs"/>
            </a:endParaRPr>
          </a:p>
        </p:txBody>
      </p:sp>
      <p:sp>
        <p:nvSpPr>
          <p:cNvPr id="12" name="Slide Number Placeholder 3"/>
          <p:cNvSpPr txBox="1">
            <a:spLocks/>
          </p:cNvSpPr>
          <p:nvPr/>
        </p:nvSpPr>
        <p:spPr>
          <a:xfrm>
            <a:off x="8077200" y="6356355"/>
            <a:ext cx="2133600" cy="365125"/>
          </a:xfrm>
          <a:prstGeom prst="rect">
            <a:avLst/>
          </a:prstGeom>
        </p:spPr>
        <p:txBody>
          <a:bodyPr/>
          <a:lstStyle/>
          <a:p>
            <a:pPr algn="r">
              <a:defRPr/>
            </a:pPr>
            <a:fld id="{A6FA6038-F54F-40FB-8A4A-1DC313D33DF7}" type="slidenum">
              <a:rPr lang="en-US"/>
              <a:pPr algn="r">
                <a:defRPr/>
              </a:pPr>
              <a:t>16</a:t>
            </a:fld>
            <a:endParaRPr lang="en-US" dirty="0"/>
          </a:p>
        </p:txBody>
      </p:sp>
    </p:spTree>
    <p:extLst>
      <p:ext uri="{BB962C8B-B14F-4D97-AF65-F5344CB8AC3E}">
        <p14:creationId xmlns:p14="http://schemas.microsoft.com/office/powerpoint/2010/main" val="4081650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1447800"/>
            <a:ext cx="910590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5" y="3429000"/>
            <a:ext cx="4352925" cy="283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Oval 2"/>
          <p:cNvSpPr/>
          <p:nvPr/>
        </p:nvSpPr>
        <p:spPr>
          <a:xfrm>
            <a:off x="4800600" y="3733800"/>
            <a:ext cx="8382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Oval 3"/>
          <p:cNvSpPr/>
          <p:nvPr/>
        </p:nvSpPr>
        <p:spPr>
          <a:xfrm>
            <a:off x="3581400" y="5562600"/>
            <a:ext cx="4876800" cy="838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Title 1"/>
          <p:cNvSpPr txBox="1">
            <a:spLocks/>
          </p:cNvSpPr>
          <p:nvPr/>
        </p:nvSpPr>
        <p:spPr>
          <a:xfrm>
            <a:off x="220662" y="38100"/>
            <a:ext cx="6781800" cy="1143000"/>
          </a:xfrm>
          <a:prstGeom prst="rect">
            <a:avLst/>
          </a:prstGeom>
        </p:spPr>
        <p:txBody>
          <a:bodyPr/>
          <a:lstStyle/>
          <a:p>
            <a:pPr lvl="0" eaLnBrk="0" fontAlgn="base" hangingPunct="0">
              <a:spcBef>
                <a:spcPct val="0"/>
              </a:spcBef>
              <a:spcAft>
                <a:spcPct val="0"/>
              </a:spcAft>
            </a:pPr>
            <a:r>
              <a:rPr lang="en-US" sz="4000" kern="0" dirty="0">
                <a:solidFill>
                  <a:schemeClr val="accent1">
                    <a:lumMod val="50000"/>
                  </a:schemeClr>
                </a:solidFill>
                <a:latin typeface="+mj-lt"/>
                <a:ea typeface="+mj-ea"/>
                <a:cs typeface="+mj-cs"/>
              </a:rPr>
              <a:t>No Units at All</a:t>
            </a:r>
          </a:p>
        </p:txBody>
      </p:sp>
      <p:sp>
        <p:nvSpPr>
          <p:cNvPr id="10" name="Slide Number Placeholder 3"/>
          <p:cNvSpPr txBox="1">
            <a:spLocks/>
          </p:cNvSpPr>
          <p:nvPr/>
        </p:nvSpPr>
        <p:spPr>
          <a:xfrm>
            <a:off x="8077200" y="6356355"/>
            <a:ext cx="2133600" cy="365125"/>
          </a:xfrm>
          <a:prstGeom prst="rect">
            <a:avLst/>
          </a:prstGeom>
        </p:spPr>
        <p:txBody>
          <a:bodyPr/>
          <a:lstStyle/>
          <a:p>
            <a:pPr algn="r">
              <a:defRPr/>
            </a:pPr>
            <a:fld id="{A6FA6038-F54F-40FB-8A4A-1DC313D33DF7}" type="slidenum">
              <a:rPr lang="en-US"/>
              <a:pPr algn="r">
                <a:defRPr/>
              </a:pPr>
              <a:t>17</a:t>
            </a:fld>
            <a:endParaRPr lang="en-US" dirty="0"/>
          </a:p>
        </p:txBody>
      </p:sp>
    </p:spTree>
    <p:extLst>
      <p:ext uri="{BB962C8B-B14F-4D97-AF65-F5344CB8AC3E}">
        <p14:creationId xmlns:p14="http://schemas.microsoft.com/office/powerpoint/2010/main" val="1904588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heel(1)">
                                      <p:cBhvr>
                                        <p:cTn id="1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66880" y="1209680"/>
            <a:ext cx="5953125"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87340" y="3581405"/>
            <a:ext cx="5280660" cy="3240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Oval 2"/>
          <p:cNvSpPr/>
          <p:nvPr/>
        </p:nvSpPr>
        <p:spPr>
          <a:xfrm>
            <a:off x="7315205" y="5029200"/>
            <a:ext cx="457201" cy="1600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Title 1"/>
          <p:cNvSpPr txBox="1">
            <a:spLocks/>
          </p:cNvSpPr>
          <p:nvPr/>
        </p:nvSpPr>
        <p:spPr>
          <a:xfrm>
            <a:off x="347388" y="82368"/>
            <a:ext cx="7391400" cy="1143000"/>
          </a:xfrm>
          <a:prstGeom prst="rect">
            <a:avLst/>
          </a:prstGeom>
        </p:spPr>
        <p:txBody>
          <a:bodyPr/>
          <a:lstStyle/>
          <a:p>
            <a:pPr lvl="0" eaLnBrk="0" fontAlgn="base" hangingPunct="0">
              <a:spcBef>
                <a:spcPct val="0"/>
              </a:spcBef>
              <a:spcAft>
                <a:spcPct val="0"/>
              </a:spcAft>
            </a:pPr>
            <a:r>
              <a:rPr lang="en-US" sz="4000" dirty="0">
                <a:solidFill>
                  <a:schemeClr val="accent1">
                    <a:lumMod val="50000"/>
                  </a:schemeClr>
                </a:solidFill>
              </a:rPr>
              <a:t>No Citation For Data Sources</a:t>
            </a:r>
            <a:endParaRPr lang="en-US" sz="4000" kern="0" dirty="0">
              <a:solidFill>
                <a:schemeClr val="accent1">
                  <a:lumMod val="50000"/>
                </a:schemeClr>
              </a:solidFill>
              <a:latin typeface="+mj-lt"/>
              <a:ea typeface="+mj-ea"/>
              <a:cs typeface="+mj-cs"/>
            </a:endParaRPr>
          </a:p>
        </p:txBody>
      </p:sp>
      <p:sp>
        <p:nvSpPr>
          <p:cNvPr id="9" name="Slide Number Placeholder 3"/>
          <p:cNvSpPr txBox="1">
            <a:spLocks/>
          </p:cNvSpPr>
          <p:nvPr/>
        </p:nvSpPr>
        <p:spPr>
          <a:xfrm>
            <a:off x="8077200" y="6356355"/>
            <a:ext cx="2133600" cy="365125"/>
          </a:xfrm>
          <a:prstGeom prst="rect">
            <a:avLst/>
          </a:prstGeom>
        </p:spPr>
        <p:txBody>
          <a:bodyPr/>
          <a:lstStyle/>
          <a:p>
            <a:pPr algn="r">
              <a:defRPr/>
            </a:pPr>
            <a:fld id="{A6FA6038-F54F-40FB-8A4A-1DC313D33DF7}" type="slidenum">
              <a:rPr lang="en-US"/>
              <a:pPr algn="r">
                <a:defRPr/>
              </a:pPr>
              <a:t>18</a:t>
            </a:fld>
            <a:endParaRPr lang="en-US" dirty="0"/>
          </a:p>
        </p:txBody>
      </p:sp>
    </p:spTree>
    <p:extLst>
      <p:ext uri="{BB962C8B-B14F-4D97-AF65-F5344CB8AC3E}">
        <p14:creationId xmlns:p14="http://schemas.microsoft.com/office/powerpoint/2010/main" val="320228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798642"/>
            <a:ext cx="8229600" cy="4525963"/>
          </a:xfrm>
        </p:spPr>
        <p:txBody>
          <a:bodyPr>
            <a:normAutofit fontScale="92500" lnSpcReduction="20000"/>
          </a:bodyPr>
          <a:lstStyle/>
          <a:p>
            <a:r>
              <a:rPr lang="en-US" dirty="0"/>
              <a:t>A lot of the replicates in the literature aren’t actually independent determinations </a:t>
            </a:r>
          </a:p>
          <a:p>
            <a:r>
              <a:rPr lang="en-US" dirty="0"/>
              <a:t>Many errors come from careless specification or </a:t>
            </a:r>
            <a:r>
              <a:rPr lang="en-US" dirty="0" err="1"/>
              <a:t>interconversion</a:t>
            </a:r>
            <a:r>
              <a:rPr lang="en-US" dirty="0"/>
              <a:t> of units </a:t>
            </a:r>
          </a:p>
          <a:p>
            <a:r>
              <a:rPr lang="en-US" dirty="0"/>
              <a:t>91% of the data are single reported measurements</a:t>
            </a:r>
          </a:p>
          <a:p>
            <a:r>
              <a:rPr lang="en-US" dirty="0"/>
              <a:t>Modeling studies often are not explicitly identified as such</a:t>
            </a:r>
          </a:p>
          <a:p>
            <a:pPr>
              <a:buFont typeface="Arial" charset="0"/>
              <a:buChar char="•"/>
            </a:pPr>
            <a:r>
              <a:rPr lang="en-US" dirty="0" err="1"/>
              <a:t>ChEMBL</a:t>
            </a:r>
            <a:r>
              <a:rPr lang="en-US" dirty="0"/>
              <a:t> 15 and going forward have started to address these issues</a:t>
            </a:r>
          </a:p>
          <a:p>
            <a:pPr>
              <a:buFont typeface="Arial" charset="0"/>
              <a:buChar char="•"/>
            </a:pPr>
            <a:r>
              <a:rPr lang="en-US" dirty="0">
                <a:solidFill>
                  <a:srgbClr val="FF0000"/>
                </a:solidFill>
              </a:rPr>
              <a:t>This observations suggest new challenges to employ </a:t>
            </a:r>
            <a:r>
              <a:rPr lang="en-US" dirty="0" err="1">
                <a:solidFill>
                  <a:srgbClr val="FF0000"/>
                </a:solidFill>
              </a:rPr>
              <a:t>cheminformatics</a:t>
            </a:r>
            <a:r>
              <a:rPr lang="en-US" dirty="0">
                <a:solidFill>
                  <a:srgbClr val="FF0000"/>
                </a:solidFill>
              </a:rPr>
              <a:t> approaches for biological data </a:t>
            </a:r>
            <a:r>
              <a:rPr lang="en-US" dirty="0" err="1">
                <a:solidFill>
                  <a:srgbClr val="FF0000"/>
                </a:solidFill>
              </a:rPr>
              <a:t>curation</a:t>
            </a:r>
            <a:endParaRPr lang="en-US" dirty="0">
              <a:solidFill>
                <a:srgbClr val="FF0000"/>
              </a:solidFill>
            </a:endParaRPr>
          </a:p>
          <a:p>
            <a:pPr marL="0" indent="0">
              <a:buNone/>
            </a:pPr>
            <a:endParaRPr lang="en-US" dirty="0"/>
          </a:p>
          <a:p>
            <a:endParaRPr lang="en-US" dirty="0"/>
          </a:p>
        </p:txBody>
      </p:sp>
      <p:sp>
        <p:nvSpPr>
          <p:cNvPr id="5" name="Title 1"/>
          <p:cNvSpPr txBox="1">
            <a:spLocks/>
          </p:cNvSpPr>
          <p:nvPr/>
        </p:nvSpPr>
        <p:spPr>
          <a:xfrm>
            <a:off x="296862" y="76200"/>
            <a:ext cx="7391400" cy="1143000"/>
          </a:xfrm>
          <a:prstGeom prst="rect">
            <a:avLst/>
          </a:prstGeom>
        </p:spPr>
        <p:txBody>
          <a:bodyPr/>
          <a:lstStyle/>
          <a:p>
            <a:pPr lvl="0" eaLnBrk="0" fontAlgn="base" hangingPunct="0">
              <a:spcBef>
                <a:spcPct val="0"/>
              </a:spcBef>
              <a:spcAft>
                <a:spcPct val="0"/>
              </a:spcAft>
            </a:pPr>
            <a:r>
              <a:rPr lang="en-US" sz="4000" dirty="0">
                <a:solidFill>
                  <a:schemeClr val="accent1">
                    <a:lumMod val="50000"/>
                  </a:schemeClr>
                </a:solidFill>
              </a:rPr>
              <a:t>Summary of published data quality analysis</a:t>
            </a:r>
            <a:endParaRPr lang="en-US" sz="4000" kern="0" dirty="0">
              <a:solidFill>
                <a:schemeClr val="accent1">
                  <a:lumMod val="50000"/>
                </a:schemeClr>
              </a:solidFill>
              <a:latin typeface="+mj-lt"/>
              <a:ea typeface="+mj-ea"/>
              <a:cs typeface="+mj-cs"/>
            </a:endParaRPr>
          </a:p>
        </p:txBody>
      </p:sp>
      <p:sp>
        <p:nvSpPr>
          <p:cNvPr id="7" name="Slide Number Placeholder 3"/>
          <p:cNvSpPr txBox="1">
            <a:spLocks/>
          </p:cNvSpPr>
          <p:nvPr/>
        </p:nvSpPr>
        <p:spPr>
          <a:xfrm>
            <a:off x="8077200" y="6356355"/>
            <a:ext cx="2133600" cy="365125"/>
          </a:xfrm>
          <a:prstGeom prst="rect">
            <a:avLst/>
          </a:prstGeom>
        </p:spPr>
        <p:txBody>
          <a:bodyPr/>
          <a:lstStyle/>
          <a:p>
            <a:pPr algn="r">
              <a:defRPr/>
            </a:pPr>
            <a:fld id="{A6FA6038-F54F-40FB-8A4A-1DC313D33DF7}" type="slidenum">
              <a:rPr lang="en-US"/>
              <a:pPr algn="r">
                <a:defRPr/>
              </a:pPr>
              <a:t>19</a:t>
            </a:fld>
            <a:endParaRPr lang="en-US" dirty="0"/>
          </a:p>
        </p:txBody>
      </p:sp>
    </p:spTree>
    <p:extLst>
      <p:ext uri="{BB962C8B-B14F-4D97-AF65-F5344CB8AC3E}">
        <p14:creationId xmlns:p14="http://schemas.microsoft.com/office/powerpoint/2010/main" val="1209381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4" name="Picture 3"/>
          <p:cNvPicPr>
            <a:picLocks noChangeAspect="1" noChangeArrowheads="1"/>
          </p:cNvPicPr>
          <p:nvPr/>
        </p:nvPicPr>
        <p:blipFill>
          <a:blip r:embed="rId3" cstate="print"/>
          <a:srcRect/>
          <a:stretch>
            <a:fillRect/>
          </a:stretch>
        </p:blipFill>
        <p:spPr bwMode="auto">
          <a:xfrm>
            <a:off x="3041650" y="1276350"/>
            <a:ext cx="2349500" cy="3524250"/>
          </a:xfrm>
          <a:prstGeom prst="rect">
            <a:avLst/>
          </a:prstGeom>
          <a:noFill/>
          <a:ln w="9525">
            <a:noFill/>
            <a:miter lim="800000"/>
            <a:headEnd/>
            <a:tailEnd/>
          </a:ln>
        </p:spPr>
      </p:pic>
      <p:pic>
        <p:nvPicPr>
          <p:cNvPr id="151555" name="Picture 5"/>
          <p:cNvPicPr>
            <a:picLocks noChangeAspect="1" noChangeArrowheads="1"/>
          </p:cNvPicPr>
          <p:nvPr/>
        </p:nvPicPr>
        <p:blipFill>
          <a:blip r:embed="rId4" cstate="print"/>
          <a:srcRect/>
          <a:stretch>
            <a:fillRect/>
          </a:stretch>
        </p:blipFill>
        <p:spPr bwMode="auto">
          <a:xfrm>
            <a:off x="5975351" y="1185862"/>
            <a:ext cx="2671763" cy="3341688"/>
          </a:xfrm>
          <a:prstGeom prst="rect">
            <a:avLst/>
          </a:prstGeom>
          <a:noFill/>
          <a:ln w="9525">
            <a:noFill/>
            <a:miter lim="800000"/>
            <a:headEnd/>
            <a:tailEnd/>
          </a:ln>
        </p:spPr>
      </p:pic>
      <p:grpSp>
        <p:nvGrpSpPr>
          <p:cNvPr id="2" name="Group 13"/>
          <p:cNvGrpSpPr>
            <a:grpSpLocks/>
          </p:cNvGrpSpPr>
          <p:nvPr/>
        </p:nvGrpSpPr>
        <p:grpSpPr bwMode="auto">
          <a:xfrm>
            <a:off x="2224088" y="1722101"/>
            <a:ext cx="7956550" cy="4714875"/>
            <a:chOff x="53623" y="1609725"/>
            <a:chExt cx="7956902" cy="4715058"/>
          </a:xfrm>
        </p:grpSpPr>
        <p:pic>
          <p:nvPicPr>
            <p:cNvPr id="151559" name="Picture 6"/>
            <p:cNvPicPr>
              <a:picLocks noChangeAspect="1" noChangeArrowheads="1"/>
            </p:cNvPicPr>
            <p:nvPr/>
          </p:nvPicPr>
          <p:blipFill>
            <a:blip r:embed="rId5" cstate="print"/>
            <a:srcRect t="20345" r="49313" b="42644"/>
            <a:stretch>
              <a:fillRect/>
            </a:stretch>
          </p:blipFill>
          <p:spPr bwMode="auto">
            <a:xfrm>
              <a:off x="219075" y="1609725"/>
              <a:ext cx="7724775" cy="3067050"/>
            </a:xfrm>
            <a:prstGeom prst="rect">
              <a:avLst/>
            </a:prstGeom>
            <a:noFill/>
            <a:ln w="9525">
              <a:noFill/>
              <a:miter lim="800000"/>
              <a:headEnd/>
              <a:tailEnd/>
            </a:ln>
          </p:spPr>
        </p:pic>
        <p:pic>
          <p:nvPicPr>
            <p:cNvPr id="110600" name="Picture 8"/>
            <p:cNvPicPr>
              <a:picLocks noChangeAspect="1" noChangeArrowheads="1"/>
            </p:cNvPicPr>
            <p:nvPr/>
          </p:nvPicPr>
          <p:blipFill>
            <a:blip r:embed="rId6" cstate="print"/>
            <a:srcRect l="11938" t="65460" r="49125" b="19023"/>
            <a:stretch>
              <a:fillRect/>
            </a:stretch>
          </p:blipFill>
          <p:spPr bwMode="auto">
            <a:xfrm>
              <a:off x="53623" y="4600691"/>
              <a:ext cx="7956902" cy="1724092"/>
            </a:xfrm>
            <a:prstGeom prst="rect">
              <a:avLst/>
            </a:prstGeom>
            <a:ln>
              <a:headEnd/>
              <a:tailEnd/>
            </a:ln>
          </p:spPr>
          <p:style>
            <a:lnRef idx="1">
              <a:schemeClr val="accent4"/>
            </a:lnRef>
            <a:fillRef idx="3">
              <a:schemeClr val="accent4"/>
            </a:fillRef>
            <a:effectRef idx="2">
              <a:schemeClr val="accent4"/>
            </a:effectRef>
            <a:fontRef idx="minor">
              <a:schemeClr val="lt1"/>
            </a:fontRef>
          </p:style>
        </p:pic>
        <p:cxnSp>
          <p:nvCxnSpPr>
            <p:cNvPr id="10" name="Straight Connector 9"/>
            <p:cNvCxnSpPr/>
            <p:nvPr/>
          </p:nvCxnSpPr>
          <p:spPr>
            <a:xfrm>
              <a:off x="6010187" y="5648482"/>
              <a:ext cx="1466915"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71137" y="5829464"/>
              <a:ext cx="4114982"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6" name="TextBox 15"/>
          <p:cNvSpPr txBox="1">
            <a:spLocks noChangeArrowheads="1"/>
          </p:cNvSpPr>
          <p:nvPr/>
        </p:nvSpPr>
        <p:spPr bwMode="auto">
          <a:xfrm>
            <a:off x="228600" y="0"/>
            <a:ext cx="8284561" cy="646331"/>
          </a:xfrm>
          <a:prstGeom prst="rect">
            <a:avLst/>
          </a:prstGeom>
          <a:noFill/>
          <a:ln w="9525">
            <a:noFill/>
            <a:miter lim="800000"/>
            <a:headEnd/>
            <a:tailEnd/>
          </a:ln>
        </p:spPr>
        <p:txBody>
          <a:bodyPr wrap="square">
            <a:spAutoFit/>
          </a:bodyPr>
          <a:lstStyle/>
          <a:p>
            <a:pPr algn="just" eaLnBrk="1" hangingPunct="1"/>
            <a:r>
              <a:rPr lang="en-US" sz="3600" i="1" dirty="0">
                <a:solidFill>
                  <a:schemeClr val="accent1">
                    <a:lumMod val="50000"/>
                  </a:schemeClr>
                </a:solidFill>
                <a:latin typeface="Arial" pitchFamily="34" charset="0"/>
              </a:rPr>
              <a:t>The importance of data </a:t>
            </a:r>
            <a:r>
              <a:rPr lang="en-US" sz="3600" i="1" dirty="0" err="1">
                <a:solidFill>
                  <a:schemeClr val="accent1">
                    <a:lumMod val="50000"/>
                  </a:schemeClr>
                </a:solidFill>
                <a:latin typeface="Arial" pitchFamily="34" charset="0"/>
              </a:rPr>
              <a:t>curation</a:t>
            </a:r>
            <a:r>
              <a:rPr lang="en-US" sz="3600" i="1" dirty="0">
                <a:solidFill>
                  <a:schemeClr val="accent1">
                    <a:lumMod val="50000"/>
                  </a:schemeClr>
                </a:solidFill>
                <a:latin typeface="Arial" pitchFamily="34" charset="0"/>
              </a:rPr>
              <a:t>:</a:t>
            </a:r>
          </a:p>
        </p:txBody>
      </p:sp>
      <p:sp>
        <p:nvSpPr>
          <p:cNvPr id="11" name="Rectangle 10"/>
          <p:cNvSpPr/>
          <p:nvPr/>
        </p:nvSpPr>
        <p:spPr>
          <a:xfrm>
            <a:off x="3536769" y="686187"/>
            <a:ext cx="6643869" cy="461665"/>
          </a:xfrm>
          <a:prstGeom prst="rect">
            <a:avLst/>
          </a:prstGeom>
        </p:spPr>
        <p:txBody>
          <a:bodyPr wrap="square">
            <a:spAutoFit/>
          </a:bodyPr>
          <a:lstStyle/>
          <a:p>
            <a:pPr algn="just" eaLnBrk="1" hangingPunct="1"/>
            <a:r>
              <a:rPr lang="en-US" sz="2400" i="1" dirty="0">
                <a:solidFill>
                  <a:schemeClr val="accent1">
                    <a:lumMod val="50000"/>
                  </a:schemeClr>
                </a:solidFill>
                <a:latin typeface="Arial" pitchFamily="34" charset="0"/>
              </a:rPr>
              <a:t>What do these two men have in common?.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500"/>
                                        <p:tgtEl>
                                          <p:spTgt spid="11"/>
                                        </p:tgtEl>
                                      </p:cBhvr>
                                    </p:animEffect>
                                  </p:childTnLst>
                                </p:cTn>
                              </p:par>
                              <p:par>
                                <p:cTn id="8" presetID="4" presetClass="entr" presetSubtype="16" fill="hold" nodeType="withEffect">
                                  <p:stCondLst>
                                    <p:cond delay="0"/>
                                  </p:stCondLst>
                                  <p:childTnLst>
                                    <p:set>
                                      <p:cBhvr>
                                        <p:cTn id="9" dur="1" fill="hold">
                                          <p:stCondLst>
                                            <p:cond delay="0"/>
                                          </p:stCondLst>
                                        </p:cTn>
                                        <p:tgtEl>
                                          <p:spTgt spid="151554"/>
                                        </p:tgtEl>
                                        <p:attrNameLst>
                                          <p:attrName>style.visibility</p:attrName>
                                        </p:attrNameLst>
                                      </p:cBhvr>
                                      <p:to>
                                        <p:strVal val="visible"/>
                                      </p:to>
                                    </p:set>
                                    <p:animEffect transition="in" filter="box(in)">
                                      <p:cBhvr>
                                        <p:cTn id="10" dur="500"/>
                                        <p:tgtEl>
                                          <p:spTgt spid="151554"/>
                                        </p:tgtEl>
                                      </p:cBhvr>
                                    </p:animEffect>
                                  </p:childTnLst>
                                </p:cTn>
                              </p:par>
                              <p:par>
                                <p:cTn id="11" presetID="4" presetClass="entr" presetSubtype="16" fill="hold" nodeType="withEffect">
                                  <p:stCondLst>
                                    <p:cond delay="0"/>
                                  </p:stCondLst>
                                  <p:childTnLst>
                                    <p:set>
                                      <p:cBhvr>
                                        <p:cTn id="12" dur="1" fill="hold">
                                          <p:stCondLst>
                                            <p:cond delay="0"/>
                                          </p:stCondLst>
                                        </p:cTn>
                                        <p:tgtEl>
                                          <p:spTgt spid="151555"/>
                                        </p:tgtEl>
                                        <p:attrNameLst>
                                          <p:attrName>style.visibility</p:attrName>
                                        </p:attrNameLst>
                                      </p:cBhvr>
                                      <p:to>
                                        <p:strVal val="visible"/>
                                      </p:to>
                                    </p:set>
                                    <p:animEffect transition="in" filter="box(in)">
                                      <p:cBhvr>
                                        <p:cTn id="13" dur="500"/>
                                        <p:tgtEl>
                                          <p:spTgt spid="15155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4482"/>
            <a:ext cx="7162800" cy="1143000"/>
          </a:xfrm>
        </p:spPr>
        <p:txBody>
          <a:bodyPr/>
          <a:lstStyle/>
          <a:p>
            <a:pPr algn="l"/>
            <a:r>
              <a:rPr lang="en-US" sz="4000" dirty="0"/>
              <a:t>ChEMBL Statistics: experimental uncertainty</a:t>
            </a:r>
          </a:p>
        </p:txBody>
      </p:sp>
      <p:pic>
        <p:nvPicPr>
          <p:cNvPr id="37890" name="Picture 2"/>
          <p:cNvPicPr>
            <a:picLocks noChangeAspect="1" noChangeArrowheads="1"/>
          </p:cNvPicPr>
          <p:nvPr/>
        </p:nvPicPr>
        <p:blipFill>
          <a:blip r:embed="rId2" cstate="print"/>
          <a:srcRect/>
          <a:stretch>
            <a:fillRect/>
          </a:stretch>
        </p:blipFill>
        <p:spPr bwMode="auto">
          <a:xfrm>
            <a:off x="2743200" y="1219200"/>
            <a:ext cx="7591430" cy="5176333"/>
          </a:xfrm>
          <a:prstGeom prst="rect">
            <a:avLst/>
          </a:prstGeom>
          <a:noFill/>
          <a:ln w="9525">
            <a:noFill/>
            <a:miter lim="800000"/>
            <a:headEnd/>
            <a:tailEnd/>
          </a:ln>
        </p:spPr>
      </p:pic>
      <p:sp>
        <p:nvSpPr>
          <p:cNvPr id="7" name="TextBox 6"/>
          <p:cNvSpPr txBox="1"/>
          <p:nvPr/>
        </p:nvSpPr>
        <p:spPr>
          <a:xfrm>
            <a:off x="2819400" y="1676400"/>
            <a:ext cx="3886200" cy="1569660"/>
          </a:xfrm>
          <a:prstGeom prst="rect">
            <a:avLst/>
          </a:prstGeom>
          <a:noFill/>
        </p:spPr>
        <p:txBody>
          <a:bodyPr wrap="square" rtlCol="0">
            <a:spAutoFit/>
          </a:bodyPr>
          <a:lstStyle/>
          <a:p>
            <a:pPr eaLnBrk="1" hangingPunct="1"/>
            <a:r>
              <a:rPr lang="en-US" sz="2400" dirty="0">
                <a:latin typeface="Arial"/>
                <a:ea typeface="MS PGothic" pitchFamily="34" charset="-128"/>
              </a:rPr>
              <a:t>Consensus QSAR models predict molecular activities with a compound-specific uncertainty.</a:t>
            </a:r>
          </a:p>
        </p:txBody>
      </p:sp>
      <p:sp>
        <p:nvSpPr>
          <p:cNvPr id="8" name="Slide Number Placeholder 3"/>
          <p:cNvSpPr txBox="1">
            <a:spLocks/>
          </p:cNvSpPr>
          <p:nvPr/>
        </p:nvSpPr>
        <p:spPr>
          <a:xfrm>
            <a:off x="8077200" y="6356355"/>
            <a:ext cx="2133600" cy="365125"/>
          </a:xfrm>
          <a:prstGeom prst="rect">
            <a:avLst/>
          </a:prstGeom>
        </p:spPr>
        <p:txBody>
          <a:bodyPr/>
          <a:lstStyle/>
          <a:p>
            <a:pPr algn="r">
              <a:defRPr/>
            </a:pPr>
            <a:fld id="{A6FA6038-F54F-40FB-8A4A-1DC313D33DF7}" type="slidenum">
              <a:rPr lang="en-US"/>
              <a:pPr algn="r">
                <a:defRPr/>
              </a:pPr>
              <a:t>20</a:t>
            </a:fld>
            <a:endParaRPr lang="en-US" dirty="0"/>
          </a:p>
        </p:txBody>
      </p:sp>
      <p:sp>
        <p:nvSpPr>
          <p:cNvPr id="9" name="Rectangle 8">
            <a:extLst>
              <a:ext uri="{FF2B5EF4-FFF2-40B4-BE49-F238E27FC236}">
                <a16:creationId xmlns:a16="http://schemas.microsoft.com/office/drawing/2014/main" id="{4B74C0CC-B9A1-4BC5-9E87-253B5BDD2D6A}"/>
              </a:ext>
            </a:extLst>
          </p:cNvPr>
          <p:cNvSpPr/>
          <p:nvPr/>
        </p:nvSpPr>
        <p:spPr>
          <a:xfrm>
            <a:off x="6131859" y="4631675"/>
            <a:ext cx="4764741" cy="1569660"/>
          </a:xfrm>
          <a:prstGeom prst="rect">
            <a:avLst/>
          </a:prstGeom>
        </p:spPr>
        <p:txBody>
          <a:bodyPr wrap="square">
            <a:spAutoFit/>
          </a:bodyPr>
          <a:lstStyle/>
          <a:p>
            <a:r>
              <a:rPr lang="en-US" sz="2400" dirty="0">
                <a:ea typeface="MS PGothic" pitchFamily="34" charset="-128"/>
              </a:rPr>
              <a:t>However, typically, we tend to ignore the experimental uncertainty/variability associated with each compound.</a:t>
            </a:r>
          </a:p>
        </p:txBody>
      </p:sp>
    </p:spTree>
    <p:extLst>
      <p:ext uri="{BB962C8B-B14F-4D97-AF65-F5344CB8AC3E}">
        <p14:creationId xmlns:p14="http://schemas.microsoft.com/office/powerpoint/2010/main" val="15019600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2" name="Picture 1"/>
          <p:cNvPicPr>
            <a:picLocks noChangeAspect="1" noChangeArrowheads="1"/>
          </p:cNvPicPr>
          <p:nvPr/>
        </p:nvPicPr>
        <p:blipFill>
          <a:blip r:embed="rId2" cstate="print"/>
          <a:srcRect/>
          <a:stretch>
            <a:fillRect/>
          </a:stretch>
        </p:blipFill>
        <p:spPr bwMode="auto">
          <a:xfrm>
            <a:off x="1760543" y="908050"/>
            <a:ext cx="8662987" cy="5543550"/>
          </a:xfrm>
          <a:prstGeom prst="rect">
            <a:avLst/>
          </a:prstGeom>
          <a:noFill/>
          <a:ln w="9525">
            <a:noFill/>
            <a:miter lim="800000"/>
            <a:headEnd/>
            <a:tailEnd/>
          </a:ln>
        </p:spPr>
      </p:pic>
      <p:sp>
        <p:nvSpPr>
          <p:cNvPr id="27653" name="Rectangle 4"/>
          <p:cNvSpPr>
            <a:spLocks noChangeArrowheads="1"/>
          </p:cNvSpPr>
          <p:nvPr/>
        </p:nvSpPr>
        <p:spPr bwMode="auto">
          <a:xfrm>
            <a:off x="1617663" y="6353175"/>
            <a:ext cx="4114140" cy="369332"/>
          </a:xfrm>
          <a:prstGeom prst="rect">
            <a:avLst/>
          </a:prstGeom>
          <a:noFill/>
          <a:ln w="9525">
            <a:noFill/>
            <a:miter lim="800000"/>
            <a:headEnd/>
            <a:tailEnd/>
          </a:ln>
        </p:spPr>
        <p:txBody>
          <a:bodyPr wrap="none">
            <a:spAutoFit/>
          </a:bodyPr>
          <a:lstStyle/>
          <a:p>
            <a:r>
              <a:rPr lang="en-US">
                <a:solidFill>
                  <a:prstClr val="black"/>
                </a:solidFill>
                <a:latin typeface="Calibri"/>
              </a:rPr>
              <a:t> J. Chem. Inf. Model. 2011, 51, 2474–2481</a:t>
            </a:r>
          </a:p>
        </p:txBody>
      </p:sp>
      <p:cxnSp>
        <p:nvCxnSpPr>
          <p:cNvPr id="7" name="Straight Connector 6"/>
          <p:cNvCxnSpPr/>
          <p:nvPr/>
        </p:nvCxnSpPr>
        <p:spPr>
          <a:xfrm>
            <a:off x="2667000" y="4183063"/>
            <a:ext cx="37338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955805" y="4376738"/>
            <a:ext cx="44799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973268" y="4554538"/>
            <a:ext cx="44799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981205" y="4741863"/>
            <a:ext cx="420687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4"/>
          <p:cNvPicPr>
            <a:picLocks noChangeAspect="1" noChangeArrowheads="1"/>
          </p:cNvPicPr>
          <p:nvPr/>
        </p:nvPicPr>
        <p:blipFill>
          <a:blip r:embed="rId3" cstate="print"/>
          <a:srcRect/>
          <a:stretch>
            <a:fillRect/>
          </a:stretch>
        </p:blipFill>
        <p:spPr bwMode="auto">
          <a:xfrm>
            <a:off x="6510873" y="1930405"/>
            <a:ext cx="3810001" cy="2987041"/>
          </a:xfrm>
          <a:prstGeom prst="rect">
            <a:avLst/>
          </a:prstGeom>
          <a:ln w="57150">
            <a:headEnd/>
            <a:tailEnd/>
          </a:ln>
        </p:spPr>
        <p:style>
          <a:lnRef idx="0">
            <a:schemeClr val="dk1"/>
          </a:lnRef>
          <a:fillRef idx="3">
            <a:schemeClr val="dk1"/>
          </a:fillRef>
          <a:effectRef idx="3">
            <a:schemeClr val="dk1"/>
          </a:effectRef>
          <a:fontRef idx="minor">
            <a:schemeClr val="lt1"/>
          </a:fontRef>
        </p:style>
      </p:pic>
      <p:sp>
        <p:nvSpPr>
          <p:cNvPr id="12" name="Title 1"/>
          <p:cNvSpPr>
            <a:spLocks noGrp="1"/>
          </p:cNvSpPr>
          <p:nvPr>
            <p:ph type="title"/>
          </p:nvPr>
        </p:nvSpPr>
        <p:spPr>
          <a:xfrm>
            <a:off x="533400" y="76200"/>
            <a:ext cx="9144000" cy="1143000"/>
          </a:xfrm>
        </p:spPr>
        <p:txBody>
          <a:bodyPr/>
          <a:lstStyle/>
          <a:p>
            <a:pPr algn="l"/>
            <a:r>
              <a:rPr lang="en-US" sz="4000" dirty="0"/>
              <a:t>Analysis of one publication: CYP data</a:t>
            </a:r>
          </a:p>
        </p:txBody>
      </p:sp>
      <p:sp>
        <p:nvSpPr>
          <p:cNvPr id="14" name="Slide Number Placeholder 3"/>
          <p:cNvSpPr txBox="1">
            <a:spLocks/>
          </p:cNvSpPr>
          <p:nvPr/>
        </p:nvSpPr>
        <p:spPr>
          <a:xfrm>
            <a:off x="8077200" y="6356355"/>
            <a:ext cx="2133600" cy="365125"/>
          </a:xfrm>
          <a:prstGeom prst="rect">
            <a:avLst/>
          </a:prstGeom>
        </p:spPr>
        <p:txBody>
          <a:bodyPr/>
          <a:lstStyle/>
          <a:p>
            <a:pPr algn="r">
              <a:defRPr/>
            </a:pPr>
            <a:fld id="{A6FA6038-F54F-40FB-8A4A-1DC313D33DF7}" type="slidenum">
              <a:rPr lang="en-US"/>
              <a:pPr algn="r">
                <a:defRPr/>
              </a:pPr>
              <a:t>21</a:t>
            </a:fld>
            <a:endParaRPr lang="en-US" dirty="0"/>
          </a:p>
        </p:txBody>
      </p:sp>
    </p:spTree>
    <p:extLst>
      <p:ext uri="{BB962C8B-B14F-4D97-AF65-F5344CB8AC3E}">
        <p14:creationId xmlns:p14="http://schemas.microsoft.com/office/powerpoint/2010/main" val="2673258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solidFill>
                <a:prstClr val="black"/>
              </a:solidFill>
              <a:latin typeface="Calibri"/>
            </a:endParaRPr>
          </a:p>
        </p:txBody>
      </p:sp>
      <p:graphicFrame>
        <p:nvGraphicFramePr>
          <p:cNvPr id="9" name="Object 4"/>
          <p:cNvGraphicFramePr>
            <a:graphicFrameLocks noChangeAspect="1"/>
          </p:cNvGraphicFramePr>
          <p:nvPr/>
        </p:nvGraphicFramePr>
        <p:xfrm>
          <a:off x="3810005" y="809630"/>
          <a:ext cx="4022481" cy="5438775"/>
        </p:xfrm>
        <a:graphic>
          <a:graphicData uri="http://schemas.openxmlformats.org/presentationml/2006/ole">
            <mc:AlternateContent xmlns:mc="http://schemas.openxmlformats.org/markup-compatibility/2006">
              <mc:Choice xmlns:v="urn:schemas-microsoft-com:vml" Requires="v">
                <p:oleObj name="Photo Editor Photo" r:id="rId3" imgW="7830643" imgH="9771429" progId="">
                  <p:embed/>
                </p:oleObj>
              </mc:Choice>
              <mc:Fallback>
                <p:oleObj name="Photo Editor Photo" r:id="rId3" imgW="7830643" imgH="9771429" progId="">
                  <p:embed/>
                  <p:pic>
                    <p:nvPicPr>
                      <p:cNvPr id="9"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5" y="809630"/>
                        <a:ext cx="4022481" cy="543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TextBox 9"/>
          <p:cNvSpPr txBox="1"/>
          <p:nvPr/>
        </p:nvSpPr>
        <p:spPr>
          <a:xfrm>
            <a:off x="1447800" y="6435876"/>
            <a:ext cx="5943600" cy="338554"/>
          </a:xfrm>
          <a:prstGeom prst="rect">
            <a:avLst/>
          </a:prstGeom>
          <a:noFill/>
        </p:spPr>
        <p:txBody>
          <a:bodyPr wrap="square" rtlCol="0">
            <a:spAutoFit/>
          </a:bodyPr>
          <a:lstStyle/>
          <a:p>
            <a:r>
              <a:rPr lang="en-US" sz="1600" i="1" dirty="0">
                <a:solidFill>
                  <a:srgbClr val="00B050"/>
                </a:solidFill>
              </a:rPr>
              <a:t>Fourches D, et al. J Chem Inf Model. 2010 50(7):1189-204.</a:t>
            </a:r>
          </a:p>
        </p:txBody>
      </p:sp>
      <p:sp>
        <p:nvSpPr>
          <p:cNvPr id="8" name="TextBox 7"/>
          <p:cNvSpPr txBox="1"/>
          <p:nvPr/>
        </p:nvSpPr>
        <p:spPr>
          <a:xfrm>
            <a:off x="7789908" y="1247744"/>
            <a:ext cx="2112566" cy="400110"/>
          </a:xfrm>
          <a:prstGeom prst="rect">
            <a:avLst/>
          </a:prstGeom>
          <a:noFill/>
        </p:spPr>
        <p:txBody>
          <a:bodyPr wrap="none" rtlCol="0">
            <a:spAutoFit/>
          </a:bodyPr>
          <a:lstStyle/>
          <a:p>
            <a:r>
              <a:rPr lang="en-US" sz="2000" dirty="0">
                <a:solidFill>
                  <a:prstClr val="black"/>
                </a:solidFill>
                <a:latin typeface="Calibri"/>
              </a:rPr>
              <a:t>17121 compounds</a:t>
            </a:r>
          </a:p>
        </p:txBody>
      </p:sp>
      <p:sp>
        <p:nvSpPr>
          <p:cNvPr id="12" name="TextBox 11"/>
          <p:cNvSpPr txBox="1"/>
          <p:nvPr/>
        </p:nvSpPr>
        <p:spPr>
          <a:xfrm>
            <a:off x="7789908" y="2095884"/>
            <a:ext cx="2112566" cy="400110"/>
          </a:xfrm>
          <a:prstGeom prst="rect">
            <a:avLst/>
          </a:prstGeom>
          <a:noFill/>
        </p:spPr>
        <p:txBody>
          <a:bodyPr wrap="none" rtlCol="0">
            <a:spAutoFit/>
          </a:bodyPr>
          <a:lstStyle/>
          <a:p>
            <a:r>
              <a:rPr lang="en-US" sz="2000" dirty="0">
                <a:solidFill>
                  <a:prstClr val="black"/>
                </a:solidFill>
                <a:latin typeface="Calibri"/>
              </a:rPr>
              <a:t>17121 compounds</a:t>
            </a:r>
          </a:p>
        </p:txBody>
      </p:sp>
      <p:sp>
        <p:nvSpPr>
          <p:cNvPr id="13" name="TextBox 12"/>
          <p:cNvSpPr txBox="1"/>
          <p:nvPr/>
        </p:nvSpPr>
        <p:spPr>
          <a:xfrm>
            <a:off x="7818912" y="2876490"/>
            <a:ext cx="2112566" cy="400110"/>
          </a:xfrm>
          <a:prstGeom prst="rect">
            <a:avLst/>
          </a:prstGeom>
          <a:noFill/>
        </p:spPr>
        <p:txBody>
          <a:bodyPr wrap="none" rtlCol="0">
            <a:spAutoFit/>
          </a:bodyPr>
          <a:lstStyle/>
          <a:p>
            <a:r>
              <a:rPr lang="en-US" sz="2000" dirty="0">
                <a:solidFill>
                  <a:prstClr val="black"/>
                </a:solidFill>
                <a:latin typeface="Calibri"/>
              </a:rPr>
              <a:t>17121 compounds</a:t>
            </a:r>
          </a:p>
        </p:txBody>
      </p:sp>
      <p:sp>
        <p:nvSpPr>
          <p:cNvPr id="14" name="TextBox 13"/>
          <p:cNvSpPr txBox="1"/>
          <p:nvPr/>
        </p:nvSpPr>
        <p:spPr>
          <a:xfrm>
            <a:off x="7818912" y="3581400"/>
            <a:ext cx="2112566" cy="400110"/>
          </a:xfrm>
          <a:prstGeom prst="rect">
            <a:avLst/>
          </a:prstGeom>
          <a:noFill/>
        </p:spPr>
        <p:txBody>
          <a:bodyPr wrap="none" rtlCol="0">
            <a:spAutoFit/>
          </a:bodyPr>
          <a:lstStyle/>
          <a:p>
            <a:r>
              <a:rPr lang="en-US" sz="2000" dirty="0">
                <a:solidFill>
                  <a:prstClr val="black"/>
                </a:solidFill>
                <a:latin typeface="Calibri"/>
              </a:rPr>
              <a:t>17121 compounds</a:t>
            </a:r>
          </a:p>
        </p:txBody>
      </p:sp>
      <p:sp>
        <p:nvSpPr>
          <p:cNvPr id="15" name="TextBox 14"/>
          <p:cNvSpPr txBox="1"/>
          <p:nvPr/>
        </p:nvSpPr>
        <p:spPr>
          <a:xfrm>
            <a:off x="7815598" y="4419600"/>
            <a:ext cx="2112566" cy="400110"/>
          </a:xfrm>
          <a:prstGeom prst="rect">
            <a:avLst/>
          </a:prstGeom>
          <a:noFill/>
        </p:spPr>
        <p:txBody>
          <a:bodyPr wrap="none" rtlCol="0">
            <a:spAutoFit/>
          </a:bodyPr>
          <a:lstStyle/>
          <a:p>
            <a:r>
              <a:rPr lang="en-US" sz="2000" dirty="0">
                <a:solidFill>
                  <a:prstClr val="black"/>
                </a:solidFill>
                <a:latin typeface="Calibri"/>
              </a:rPr>
              <a:t>16142 compounds</a:t>
            </a:r>
          </a:p>
        </p:txBody>
      </p:sp>
      <p:sp>
        <p:nvSpPr>
          <p:cNvPr id="16" name="TextBox 15"/>
          <p:cNvSpPr txBox="1"/>
          <p:nvPr/>
        </p:nvSpPr>
        <p:spPr>
          <a:xfrm>
            <a:off x="7818912" y="5105400"/>
            <a:ext cx="2112566" cy="400110"/>
          </a:xfrm>
          <a:prstGeom prst="rect">
            <a:avLst/>
          </a:prstGeom>
          <a:noFill/>
        </p:spPr>
        <p:txBody>
          <a:bodyPr wrap="none" rtlCol="0">
            <a:spAutoFit/>
          </a:bodyPr>
          <a:lstStyle/>
          <a:p>
            <a:r>
              <a:rPr lang="en-US" sz="2000" b="1" dirty="0">
                <a:solidFill>
                  <a:srgbClr val="C00000"/>
                </a:solidFill>
                <a:latin typeface="Calibri"/>
              </a:rPr>
              <a:t>16142</a:t>
            </a:r>
            <a:r>
              <a:rPr lang="en-US" sz="2000" dirty="0">
                <a:solidFill>
                  <a:prstClr val="black"/>
                </a:solidFill>
                <a:latin typeface="Calibri"/>
              </a:rPr>
              <a:t> compounds</a:t>
            </a:r>
          </a:p>
        </p:txBody>
      </p:sp>
      <p:sp>
        <p:nvSpPr>
          <p:cNvPr id="18" name="TextBox 17"/>
          <p:cNvSpPr txBox="1"/>
          <p:nvPr/>
        </p:nvSpPr>
        <p:spPr>
          <a:xfrm>
            <a:off x="7763404" y="783618"/>
            <a:ext cx="2112566" cy="400110"/>
          </a:xfrm>
          <a:prstGeom prst="rect">
            <a:avLst/>
          </a:prstGeom>
          <a:noFill/>
        </p:spPr>
        <p:txBody>
          <a:bodyPr wrap="none" rtlCol="0">
            <a:spAutoFit/>
          </a:bodyPr>
          <a:lstStyle/>
          <a:p>
            <a:r>
              <a:rPr lang="en-US" sz="2000" b="1" dirty="0">
                <a:solidFill>
                  <a:srgbClr val="C00000"/>
                </a:solidFill>
                <a:latin typeface="Calibri"/>
              </a:rPr>
              <a:t>17143</a:t>
            </a:r>
            <a:r>
              <a:rPr lang="en-US" sz="2000" dirty="0">
                <a:solidFill>
                  <a:prstClr val="black"/>
                </a:solidFill>
                <a:latin typeface="Calibri"/>
              </a:rPr>
              <a:t> compounds</a:t>
            </a:r>
          </a:p>
        </p:txBody>
      </p:sp>
      <p:sp>
        <p:nvSpPr>
          <p:cNvPr id="17" name="Title 1"/>
          <p:cNvSpPr txBox="1">
            <a:spLocks/>
          </p:cNvSpPr>
          <p:nvPr/>
        </p:nvSpPr>
        <p:spPr>
          <a:xfrm>
            <a:off x="381005" y="0"/>
            <a:ext cx="6858000" cy="1143000"/>
          </a:xfrm>
          <a:prstGeom prst="rect">
            <a:avLst/>
          </a:prstGeom>
        </p:spPr>
        <p:txBody>
          <a:bodyPr/>
          <a:lstStyle/>
          <a:p>
            <a:pPr lvl="0" eaLnBrk="0" fontAlgn="base" hangingPunct="0">
              <a:spcBef>
                <a:spcPct val="0"/>
              </a:spcBef>
              <a:spcAft>
                <a:spcPct val="0"/>
              </a:spcAft>
            </a:pPr>
            <a:r>
              <a:rPr lang="en-US" sz="4000" dirty="0">
                <a:solidFill>
                  <a:schemeClr val="accent1">
                    <a:lumMod val="50000"/>
                  </a:schemeClr>
                </a:solidFill>
              </a:rPr>
              <a:t>Dataset Curation summary </a:t>
            </a:r>
            <a:endParaRPr lang="en-US" sz="4000" kern="0" dirty="0">
              <a:solidFill>
                <a:schemeClr val="accent1">
                  <a:lumMod val="50000"/>
                </a:schemeClr>
              </a:solidFill>
              <a:latin typeface="+mj-lt"/>
              <a:ea typeface="+mj-ea"/>
              <a:cs typeface="+mj-cs"/>
            </a:endParaRPr>
          </a:p>
        </p:txBody>
      </p:sp>
      <p:sp>
        <p:nvSpPr>
          <p:cNvPr id="20" name="Slide Number Placeholder 3"/>
          <p:cNvSpPr txBox="1">
            <a:spLocks/>
          </p:cNvSpPr>
          <p:nvPr/>
        </p:nvSpPr>
        <p:spPr>
          <a:xfrm>
            <a:off x="8077200" y="6356355"/>
            <a:ext cx="2133600" cy="365125"/>
          </a:xfrm>
          <a:prstGeom prst="rect">
            <a:avLst/>
          </a:prstGeom>
        </p:spPr>
        <p:txBody>
          <a:bodyPr/>
          <a:lstStyle/>
          <a:p>
            <a:pPr algn="r">
              <a:defRPr/>
            </a:pPr>
            <a:fld id="{A6FA6038-F54F-40FB-8A4A-1DC313D33DF7}" type="slidenum">
              <a:rPr lang="en-US"/>
              <a:pPr algn="r">
                <a:defRPr/>
              </a:pPr>
              <a:t>22</a:t>
            </a:fld>
            <a:endParaRPr lang="en-US" dirty="0"/>
          </a:p>
        </p:txBody>
      </p:sp>
    </p:spTree>
    <p:extLst>
      <p:ext uri="{BB962C8B-B14F-4D97-AF65-F5344CB8AC3E}">
        <p14:creationId xmlns:p14="http://schemas.microsoft.com/office/powerpoint/2010/main" val="10966672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112842"/>
            <a:ext cx="8686800" cy="4906963"/>
          </a:xfrm>
        </p:spPr>
        <p:txBody>
          <a:bodyPr>
            <a:normAutofit/>
          </a:bodyPr>
          <a:lstStyle/>
          <a:p>
            <a:r>
              <a:rPr lang="en-US" sz="2800" dirty="0">
                <a:latin typeface="Arial" pitchFamily="34" charset="0"/>
                <a:cs typeface="Arial" pitchFamily="34" charset="0"/>
              </a:rPr>
              <a:t>Out of 1280 duplicate couples :</a:t>
            </a:r>
          </a:p>
          <a:p>
            <a:pPr lvl="1"/>
            <a:r>
              <a:rPr lang="en-US" sz="2400" dirty="0">
                <a:latin typeface="Arial" pitchFamily="34" charset="0"/>
                <a:cs typeface="Arial" pitchFamily="34" charset="0"/>
              </a:rPr>
              <a:t>406 had no discrepancies-no values or no values for comparison</a:t>
            </a:r>
          </a:p>
          <a:p>
            <a:pPr lvl="1"/>
            <a:r>
              <a:rPr lang="en-US" sz="2400" u="sng" dirty="0">
                <a:latin typeface="Arial" pitchFamily="34" charset="0"/>
                <a:cs typeface="Arial" pitchFamily="34" charset="0"/>
              </a:rPr>
              <a:t>874 had biological profile differences</a:t>
            </a:r>
          </a:p>
          <a:p>
            <a:endParaRPr lang="en-US" sz="2800" dirty="0">
              <a:latin typeface="Arial" pitchFamily="34" charset="0"/>
              <a:cs typeface="Arial" pitchFamily="34" charset="0"/>
            </a:endParaRPr>
          </a:p>
          <a:p>
            <a:r>
              <a:rPr lang="en-US" sz="2800" dirty="0">
                <a:latin typeface="Arial" pitchFamily="34" charset="0"/>
                <a:cs typeface="Arial" pitchFamily="34" charset="0"/>
              </a:rPr>
              <a:t>A total of 1535 discrepancies were found in the 874 couples of duplicates:</a:t>
            </a:r>
          </a:p>
          <a:p>
            <a:pPr marL="0" indent="0">
              <a:buNone/>
            </a:pPr>
            <a:endParaRPr lang="he-IL" dirty="0">
              <a:latin typeface="Arial" pitchFamily="34" charset="0"/>
              <a:cs typeface="Arial" pitchFamily="34" charset="0"/>
            </a:endParaRPr>
          </a:p>
        </p:txBody>
      </p:sp>
      <p:graphicFrame>
        <p:nvGraphicFramePr>
          <p:cNvPr id="4" name="Table 3"/>
          <p:cNvGraphicFramePr>
            <a:graphicFrameLocks noGrp="1"/>
          </p:cNvGraphicFramePr>
          <p:nvPr/>
        </p:nvGraphicFramePr>
        <p:xfrm>
          <a:off x="2362202" y="4419600"/>
          <a:ext cx="7391403" cy="2057400"/>
        </p:xfrm>
        <a:graphic>
          <a:graphicData uri="http://schemas.openxmlformats.org/drawingml/2006/table">
            <a:tbl>
              <a:tblPr rtl="1" firstRow="1" bandRow="1">
                <a:tableStyleId>{5C22544A-7EE6-4342-B048-85BDC9FD1C3A}</a:tableStyleId>
              </a:tblPr>
              <a:tblGrid>
                <a:gridCol w="1229799">
                  <a:extLst>
                    <a:ext uri="{9D8B030D-6E8A-4147-A177-3AD203B41FA5}">
                      <a16:colId xmlns:a16="http://schemas.microsoft.com/office/drawing/2014/main" val="20000"/>
                    </a:ext>
                  </a:extLst>
                </a:gridCol>
                <a:gridCol w="1124625">
                  <a:extLst>
                    <a:ext uri="{9D8B030D-6E8A-4147-A177-3AD203B41FA5}">
                      <a16:colId xmlns:a16="http://schemas.microsoft.com/office/drawing/2014/main" val="20001"/>
                    </a:ext>
                  </a:extLst>
                </a:gridCol>
                <a:gridCol w="1117373">
                  <a:extLst>
                    <a:ext uri="{9D8B030D-6E8A-4147-A177-3AD203B41FA5}">
                      <a16:colId xmlns:a16="http://schemas.microsoft.com/office/drawing/2014/main" val="20002"/>
                    </a:ext>
                  </a:extLst>
                </a:gridCol>
                <a:gridCol w="1117373">
                  <a:extLst>
                    <a:ext uri="{9D8B030D-6E8A-4147-A177-3AD203B41FA5}">
                      <a16:colId xmlns:a16="http://schemas.microsoft.com/office/drawing/2014/main" val="20003"/>
                    </a:ext>
                  </a:extLst>
                </a:gridCol>
                <a:gridCol w="1097425">
                  <a:extLst>
                    <a:ext uri="{9D8B030D-6E8A-4147-A177-3AD203B41FA5}">
                      <a16:colId xmlns:a16="http://schemas.microsoft.com/office/drawing/2014/main" val="20004"/>
                    </a:ext>
                  </a:extLst>
                </a:gridCol>
                <a:gridCol w="1704808">
                  <a:extLst>
                    <a:ext uri="{9D8B030D-6E8A-4147-A177-3AD203B41FA5}">
                      <a16:colId xmlns:a16="http://schemas.microsoft.com/office/drawing/2014/main" val="20005"/>
                    </a:ext>
                  </a:extLst>
                </a:gridCol>
              </a:tblGrid>
              <a:tr h="847165">
                <a:tc>
                  <a:txBody>
                    <a:bodyPr/>
                    <a:lstStyle/>
                    <a:p>
                      <a:pPr algn="ctr" rtl="1"/>
                      <a:r>
                        <a:rPr lang="en-US" dirty="0"/>
                        <a:t>CYP2C19</a:t>
                      </a:r>
                      <a:endParaRPr lang="he-IL" dirty="0"/>
                    </a:p>
                  </a:txBody>
                  <a:tcPr anchor="ctr"/>
                </a:tc>
                <a:tc>
                  <a:txBody>
                    <a:bodyPr/>
                    <a:lstStyle/>
                    <a:p>
                      <a:pPr algn="ctr" rtl="1"/>
                      <a:r>
                        <a:rPr lang="en-US" dirty="0"/>
                        <a:t>CYP2D6</a:t>
                      </a:r>
                      <a:endParaRPr lang="he-IL" dirty="0"/>
                    </a:p>
                  </a:txBody>
                  <a:tcPr anchor="ctr"/>
                </a:tc>
                <a:tc>
                  <a:txBody>
                    <a:bodyPr/>
                    <a:lstStyle/>
                    <a:p>
                      <a:pPr algn="ctr" rtl="1"/>
                      <a:r>
                        <a:rPr lang="en-US" dirty="0"/>
                        <a:t>CYP3A4</a:t>
                      </a:r>
                      <a:endParaRPr lang="he-IL" dirty="0"/>
                    </a:p>
                  </a:txBody>
                  <a:tcPr anchor="ctr"/>
                </a:tc>
                <a:tc>
                  <a:txBody>
                    <a:bodyPr/>
                    <a:lstStyle/>
                    <a:p>
                      <a:pPr algn="ctr" rtl="1"/>
                      <a:r>
                        <a:rPr lang="en-US" dirty="0"/>
                        <a:t>CYP1A2</a:t>
                      </a:r>
                      <a:endParaRPr lang="he-IL" dirty="0"/>
                    </a:p>
                  </a:txBody>
                  <a:tcPr anchor="ctr"/>
                </a:tc>
                <a:tc>
                  <a:txBody>
                    <a:bodyPr/>
                    <a:lstStyle/>
                    <a:p>
                      <a:pPr algn="ctr" rtl="1"/>
                      <a:r>
                        <a:rPr lang="en-US" dirty="0"/>
                        <a:t>CYP2C9</a:t>
                      </a:r>
                      <a:endParaRPr lang="he-IL" dirty="0"/>
                    </a:p>
                  </a:txBody>
                  <a:tcPr anchor="ctr"/>
                </a:tc>
                <a:tc>
                  <a:txBody>
                    <a:bodyPr/>
                    <a:lstStyle/>
                    <a:p>
                      <a:pPr algn="ctr" rtl="1"/>
                      <a:endParaRPr lang="he-IL" dirty="0"/>
                    </a:p>
                  </a:txBody>
                  <a:tcPr anchor="ctr"/>
                </a:tc>
                <a:extLst>
                  <a:ext uri="{0D108BD9-81ED-4DB2-BD59-A6C34878D82A}">
                    <a16:rowId xmlns:a16="http://schemas.microsoft.com/office/drawing/2014/main" val="10000"/>
                  </a:ext>
                </a:extLst>
              </a:tr>
              <a:tr h="1210235">
                <a:tc>
                  <a:txBody>
                    <a:bodyPr/>
                    <a:lstStyle/>
                    <a:p>
                      <a:pPr algn="ctr" rtl="1"/>
                      <a:r>
                        <a:rPr lang="en-US" dirty="0"/>
                        <a:t>170</a:t>
                      </a:r>
                      <a:endParaRPr lang="he-IL" dirty="0"/>
                    </a:p>
                  </a:txBody>
                  <a:tcPr anchor="ctr"/>
                </a:tc>
                <a:tc>
                  <a:txBody>
                    <a:bodyPr/>
                    <a:lstStyle/>
                    <a:p>
                      <a:pPr algn="ctr" rtl="1"/>
                      <a:r>
                        <a:rPr lang="en-US" dirty="0"/>
                        <a:t>422</a:t>
                      </a:r>
                      <a:endParaRPr lang="he-IL" dirty="0"/>
                    </a:p>
                  </a:txBody>
                  <a:tcPr anchor="ctr"/>
                </a:tc>
                <a:tc>
                  <a:txBody>
                    <a:bodyPr/>
                    <a:lstStyle/>
                    <a:p>
                      <a:pPr algn="ctr" rtl="1"/>
                      <a:r>
                        <a:rPr lang="en-US" dirty="0"/>
                        <a:t>426</a:t>
                      </a:r>
                      <a:endParaRPr lang="he-IL" dirty="0"/>
                    </a:p>
                  </a:txBody>
                  <a:tcPr anchor="ctr"/>
                </a:tc>
                <a:tc>
                  <a:txBody>
                    <a:bodyPr/>
                    <a:lstStyle/>
                    <a:p>
                      <a:pPr algn="ctr" rtl="1"/>
                      <a:r>
                        <a:rPr lang="en-US" dirty="0"/>
                        <a:t>363</a:t>
                      </a:r>
                      <a:endParaRPr lang="he-IL" dirty="0"/>
                    </a:p>
                  </a:txBody>
                  <a:tcPr anchor="ctr"/>
                </a:tc>
                <a:tc>
                  <a:txBody>
                    <a:bodyPr/>
                    <a:lstStyle/>
                    <a:p>
                      <a:pPr algn="ctr" rtl="1"/>
                      <a:r>
                        <a:rPr lang="en-US" dirty="0"/>
                        <a:t>154</a:t>
                      </a:r>
                      <a:endParaRPr lang="he-IL" dirty="0"/>
                    </a:p>
                  </a:txBody>
                  <a:tcPr anchor="ctr"/>
                </a:tc>
                <a:tc>
                  <a:txBody>
                    <a:bodyPr/>
                    <a:lstStyle/>
                    <a:p>
                      <a:pPr algn="ctr" rtl="1"/>
                      <a:r>
                        <a:rPr lang="en-US" dirty="0"/>
                        <a:t># of</a:t>
                      </a:r>
                      <a:r>
                        <a:rPr lang="en-US" baseline="0" dirty="0"/>
                        <a:t> discrepancies</a:t>
                      </a:r>
                      <a:endParaRPr lang="he-IL" dirty="0"/>
                    </a:p>
                  </a:txBody>
                  <a:tcPr anchor="ctr"/>
                </a:tc>
                <a:extLst>
                  <a:ext uri="{0D108BD9-81ED-4DB2-BD59-A6C34878D82A}">
                    <a16:rowId xmlns:a16="http://schemas.microsoft.com/office/drawing/2014/main" val="10001"/>
                  </a:ext>
                </a:extLst>
              </a:tr>
            </a:tbl>
          </a:graphicData>
        </a:graphic>
      </p:graphicFrame>
      <p:sp>
        <p:nvSpPr>
          <p:cNvPr id="5" name="Title 1"/>
          <p:cNvSpPr txBox="1">
            <a:spLocks/>
          </p:cNvSpPr>
          <p:nvPr/>
        </p:nvSpPr>
        <p:spPr>
          <a:xfrm>
            <a:off x="381000" y="-76200"/>
            <a:ext cx="9067800" cy="914395"/>
          </a:xfrm>
          <a:prstGeom prst="rect">
            <a:avLst/>
          </a:prstGeom>
        </p:spPr>
        <p:txBody>
          <a:bodyPr/>
          <a:lstStyle/>
          <a:p>
            <a:pPr lvl="0" eaLnBrk="0" fontAlgn="base" hangingPunct="0">
              <a:spcBef>
                <a:spcPct val="0"/>
              </a:spcBef>
              <a:spcAft>
                <a:spcPct val="0"/>
              </a:spcAft>
            </a:pPr>
            <a:r>
              <a:rPr lang="en-US" sz="4000" dirty="0">
                <a:solidFill>
                  <a:schemeClr val="accent1">
                    <a:lumMod val="50000"/>
                  </a:schemeClr>
                </a:solidFill>
                <a:latin typeface="Arial" pitchFamily="34" charset="0"/>
                <a:cs typeface="Arial" pitchFamily="34" charset="0"/>
              </a:rPr>
              <a:t>NCGC dataset analysis of duplicates</a:t>
            </a:r>
            <a:endParaRPr lang="en-US" sz="4000" kern="0" dirty="0">
              <a:solidFill>
                <a:schemeClr val="accent1">
                  <a:lumMod val="50000"/>
                </a:schemeClr>
              </a:solidFill>
              <a:latin typeface="+mj-lt"/>
              <a:ea typeface="+mj-ea"/>
              <a:cs typeface="+mj-cs"/>
            </a:endParaRPr>
          </a:p>
        </p:txBody>
      </p:sp>
      <p:sp>
        <p:nvSpPr>
          <p:cNvPr id="7" name="Slide Number Placeholder 3"/>
          <p:cNvSpPr txBox="1">
            <a:spLocks/>
          </p:cNvSpPr>
          <p:nvPr/>
        </p:nvSpPr>
        <p:spPr>
          <a:xfrm>
            <a:off x="8077200" y="6356355"/>
            <a:ext cx="2133600" cy="365125"/>
          </a:xfrm>
          <a:prstGeom prst="rect">
            <a:avLst/>
          </a:prstGeom>
        </p:spPr>
        <p:txBody>
          <a:bodyPr/>
          <a:lstStyle/>
          <a:p>
            <a:pPr algn="r">
              <a:defRPr/>
            </a:pPr>
            <a:fld id="{A6FA6038-F54F-40FB-8A4A-1DC313D33DF7}" type="slidenum">
              <a:rPr lang="en-US"/>
              <a:pPr algn="r">
                <a:defRPr/>
              </a:pPr>
              <a:t>23</a:t>
            </a:fld>
            <a:endParaRPr lang="en-US" dirty="0"/>
          </a:p>
        </p:txBody>
      </p:sp>
    </p:spTree>
    <p:extLst>
      <p:ext uri="{BB962C8B-B14F-4D97-AF65-F5344CB8AC3E}">
        <p14:creationId xmlns:p14="http://schemas.microsoft.com/office/powerpoint/2010/main" val="1557951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7924800" y="3064934"/>
            <a:ext cx="2362200" cy="37930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FFFFFF"/>
              </a:solidFill>
            </a:endParaRPr>
          </a:p>
        </p:txBody>
      </p:sp>
      <p:pic>
        <p:nvPicPr>
          <p:cNvPr id="24578" name="Picture 10"/>
          <p:cNvPicPr>
            <a:picLocks noChangeAspect="1"/>
          </p:cNvPicPr>
          <p:nvPr/>
        </p:nvPicPr>
        <p:blipFill>
          <a:blip r:embed="rId2" cstate="print"/>
          <a:srcRect l="24725" t="27100" r="25990" b="23737"/>
          <a:stretch>
            <a:fillRect/>
          </a:stretch>
        </p:blipFill>
        <p:spPr bwMode="auto">
          <a:xfrm>
            <a:off x="7924802" y="3445943"/>
            <a:ext cx="1092200" cy="887413"/>
          </a:xfrm>
          <a:prstGeom prst="rect">
            <a:avLst/>
          </a:prstGeom>
          <a:noFill/>
          <a:ln w="9525">
            <a:noFill/>
            <a:miter lim="800000"/>
            <a:headEnd/>
            <a:tailEnd/>
          </a:ln>
        </p:spPr>
      </p:pic>
      <p:graphicFrame>
        <p:nvGraphicFramePr>
          <p:cNvPr id="14" name="Content Placeholder 3"/>
          <p:cNvGraphicFramePr>
            <a:graphicFrameLocks/>
          </p:cNvGraphicFramePr>
          <p:nvPr/>
        </p:nvGraphicFramePr>
        <p:xfrm>
          <a:off x="1783332" y="3064935"/>
          <a:ext cx="5981132" cy="3810000"/>
        </p:xfrm>
        <a:graphic>
          <a:graphicData uri="http://schemas.openxmlformats.org/drawingml/2006/table">
            <a:tbl>
              <a:tblPr rtl="1" firstRow="1" bandRow="1">
                <a:tableStyleId>{5C22544A-7EE6-4342-B048-85BDC9FD1C3A}</a:tableStyleId>
              </a:tblPr>
              <a:tblGrid>
                <a:gridCol w="407623">
                  <a:extLst>
                    <a:ext uri="{9D8B030D-6E8A-4147-A177-3AD203B41FA5}">
                      <a16:colId xmlns:a16="http://schemas.microsoft.com/office/drawing/2014/main" val="20000"/>
                    </a:ext>
                  </a:extLst>
                </a:gridCol>
                <a:gridCol w="380257">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385766">
                  <a:extLst>
                    <a:ext uri="{9D8B030D-6E8A-4147-A177-3AD203B41FA5}">
                      <a16:colId xmlns:a16="http://schemas.microsoft.com/office/drawing/2014/main" val="20003"/>
                    </a:ext>
                  </a:extLst>
                </a:gridCol>
                <a:gridCol w="425874">
                  <a:extLst>
                    <a:ext uri="{9D8B030D-6E8A-4147-A177-3AD203B41FA5}">
                      <a16:colId xmlns:a16="http://schemas.microsoft.com/office/drawing/2014/main" val="20004"/>
                    </a:ext>
                  </a:extLst>
                </a:gridCol>
                <a:gridCol w="883600">
                  <a:extLst>
                    <a:ext uri="{9D8B030D-6E8A-4147-A177-3AD203B41FA5}">
                      <a16:colId xmlns:a16="http://schemas.microsoft.com/office/drawing/2014/main" val="20005"/>
                    </a:ext>
                  </a:extLst>
                </a:gridCol>
                <a:gridCol w="786378">
                  <a:extLst>
                    <a:ext uri="{9D8B030D-6E8A-4147-A177-3AD203B41FA5}">
                      <a16:colId xmlns:a16="http://schemas.microsoft.com/office/drawing/2014/main" val="20006"/>
                    </a:ext>
                  </a:extLst>
                </a:gridCol>
                <a:gridCol w="803137">
                  <a:extLst>
                    <a:ext uri="{9D8B030D-6E8A-4147-A177-3AD203B41FA5}">
                      <a16:colId xmlns:a16="http://schemas.microsoft.com/office/drawing/2014/main" val="20007"/>
                    </a:ext>
                  </a:extLst>
                </a:gridCol>
                <a:gridCol w="1451297">
                  <a:extLst>
                    <a:ext uri="{9D8B030D-6E8A-4147-A177-3AD203B41FA5}">
                      <a16:colId xmlns:a16="http://schemas.microsoft.com/office/drawing/2014/main" val="20008"/>
                    </a:ext>
                  </a:extLst>
                </a:gridCol>
              </a:tblGrid>
              <a:tr h="577207">
                <a:tc>
                  <a:txBody>
                    <a:bodyPr/>
                    <a:lstStyle/>
                    <a:p>
                      <a:pPr algn="ctr" rtl="0" fontAlgn="b"/>
                      <a:r>
                        <a:rPr lang="en-US" sz="1100" b="1" i="0" u="none" strike="noStrike" dirty="0">
                          <a:solidFill>
                            <a:schemeClr val="tx1"/>
                          </a:solidFill>
                          <a:effectLst/>
                          <a:latin typeface="Arial"/>
                        </a:rPr>
                        <a:t>2C19</a:t>
                      </a:r>
                    </a:p>
                  </a:txBody>
                  <a:tcPr marL="9525" marR="9525" marT="9525" marB="0" anchor="ctr">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tcPr>
                </a:tc>
                <a:tc>
                  <a:txBody>
                    <a:bodyPr/>
                    <a:lstStyle/>
                    <a:p>
                      <a:pPr algn="ctr" rtl="0" fontAlgn="b"/>
                      <a:r>
                        <a:rPr lang="en-US" sz="1100" b="1" i="0" u="none" strike="noStrike" dirty="0">
                          <a:solidFill>
                            <a:schemeClr val="tx1"/>
                          </a:solidFill>
                          <a:effectLst/>
                          <a:latin typeface="Arial"/>
                        </a:rPr>
                        <a:t>2D6</a:t>
                      </a:r>
                    </a:p>
                  </a:txBody>
                  <a:tcPr marL="9525" marR="9525" marT="9525" marB="0" anchor="ctr">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tcPr>
                </a:tc>
                <a:tc>
                  <a:txBody>
                    <a:bodyPr/>
                    <a:lstStyle/>
                    <a:p>
                      <a:pPr algn="ctr" rtl="0" fontAlgn="b"/>
                      <a:r>
                        <a:rPr lang="en-US" sz="1100" b="1" i="0" u="none" strike="noStrike" dirty="0">
                          <a:solidFill>
                            <a:schemeClr val="tx1"/>
                          </a:solidFill>
                          <a:effectLst/>
                          <a:latin typeface="Arial"/>
                        </a:rPr>
                        <a:t>3A4</a:t>
                      </a:r>
                    </a:p>
                  </a:txBody>
                  <a:tcPr marL="9525" marR="9525" marT="9525" marB="0" anchor="ctr">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tcPr>
                </a:tc>
                <a:tc>
                  <a:txBody>
                    <a:bodyPr/>
                    <a:lstStyle/>
                    <a:p>
                      <a:pPr algn="ctr" rtl="0" fontAlgn="b"/>
                      <a:r>
                        <a:rPr lang="en-US" sz="1100" b="1" i="0" u="none" strike="noStrike" dirty="0">
                          <a:solidFill>
                            <a:schemeClr val="tx1"/>
                          </a:solidFill>
                          <a:effectLst/>
                          <a:latin typeface="Arial"/>
                        </a:rPr>
                        <a:t>1A2</a:t>
                      </a:r>
                    </a:p>
                  </a:txBody>
                  <a:tcPr marL="9525" marR="9525" marT="9525" marB="0" anchor="ctr">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tcPr>
                </a:tc>
                <a:tc>
                  <a:txBody>
                    <a:bodyPr/>
                    <a:lstStyle/>
                    <a:p>
                      <a:pPr algn="ctr" rtl="0" fontAlgn="b"/>
                      <a:r>
                        <a:rPr lang="en-US" sz="1100" b="1" i="0" u="none" strike="noStrike" dirty="0">
                          <a:solidFill>
                            <a:schemeClr val="tx1"/>
                          </a:solidFill>
                          <a:effectLst/>
                          <a:latin typeface="Arial"/>
                        </a:rPr>
                        <a:t>2C9</a:t>
                      </a:r>
                    </a:p>
                  </a:txBody>
                  <a:tcPr marL="9525" marR="9525" marT="9525" marB="0" anchor="ctr">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tcPr>
                </a:tc>
                <a:tc>
                  <a:txBody>
                    <a:bodyPr/>
                    <a:lstStyle/>
                    <a:p>
                      <a:pPr algn="ctr" rtl="0" fontAlgn="b"/>
                      <a:r>
                        <a:rPr lang="en-US" sz="1100" b="1" i="0" u="none" strike="noStrike" dirty="0">
                          <a:solidFill>
                            <a:schemeClr val="tx1"/>
                          </a:solidFill>
                          <a:effectLst/>
                          <a:latin typeface="Arial"/>
                        </a:rPr>
                        <a:t>Supplier</a:t>
                      </a:r>
                    </a:p>
                  </a:txBody>
                  <a:tcPr marL="9525" marR="9525" marT="9525" marB="0" anchor="ctr">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tcPr>
                </a:tc>
                <a:tc>
                  <a:txBody>
                    <a:bodyPr/>
                    <a:lstStyle/>
                    <a:p>
                      <a:pPr algn="ctr" rtl="0" fontAlgn="b"/>
                      <a:r>
                        <a:rPr lang="en-US" sz="1100" b="1" i="0" u="none" strike="noStrike" dirty="0">
                          <a:solidFill>
                            <a:schemeClr val="tx1"/>
                          </a:solidFill>
                          <a:effectLst/>
                          <a:latin typeface="Arial"/>
                        </a:rPr>
                        <a:t>SID</a:t>
                      </a:r>
                    </a:p>
                  </a:txBody>
                  <a:tcPr marL="9525" marR="9525" marT="9525" marB="0" anchor="ctr">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tcPr>
                </a:tc>
                <a:tc>
                  <a:txBody>
                    <a:bodyPr/>
                    <a:lstStyle/>
                    <a:p>
                      <a:pPr algn="ctr" rtl="0" fontAlgn="b"/>
                      <a:r>
                        <a:rPr lang="en-US" sz="1100" b="1" i="0" u="none" strike="noStrike" dirty="0" err="1">
                          <a:solidFill>
                            <a:schemeClr val="tx1"/>
                          </a:solidFill>
                          <a:effectLst/>
                          <a:latin typeface="Arial"/>
                        </a:rPr>
                        <a:t>Tanimoto</a:t>
                      </a:r>
                      <a:endParaRPr lang="en-US" sz="1100" b="1" i="0" u="none" strike="noStrike" dirty="0">
                        <a:solidFill>
                          <a:schemeClr val="tx1"/>
                        </a:solidFill>
                        <a:effectLst/>
                        <a:latin typeface="Arial"/>
                      </a:endParaRPr>
                    </a:p>
                    <a:p>
                      <a:pPr algn="ctr" rtl="0" fontAlgn="b"/>
                      <a:r>
                        <a:rPr lang="en-US" sz="1100" b="1" i="0" u="none" strike="noStrike" dirty="0">
                          <a:solidFill>
                            <a:schemeClr val="tx1"/>
                          </a:solidFill>
                          <a:effectLst/>
                          <a:latin typeface="Arial"/>
                        </a:rPr>
                        <a:t>Similarity</a:t>
                      </a:r>
                    </a:p>
                  </a:txBody>
                  <a:tcPr marL="9525" marR="9525" marT="9525" marB="0" anchor="ctr">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tcPr>
                </a:tc>
                <a:tc>
                  <a:txBody>
                    <a:bodyPr/>
                    <a:lstStyle/>
                    <a:p>
                      <a:pPr algn="ctr"/>
                      <a:r>
                        <a:rPr lang="en-US" sz="1600" b="1" dirty="0">
                          <a:solidFill>
                            <a:schemeClr val="tx1"/>
                          </a:solidFill>
                          <a:latin typeface="Arial" pitchFamily="34" charset="0"/>
                          <a:cs typeface="Arial" pitchFamily="34" charset="0"/>
                        </a:rPr>
                        <a:t>5 Nearest neighbors</a:t>
                      </a:r>
                      <a:endParaRPr lang="he-IL" sz="1600" b="1" dirty="0">
                        <a:solidFill>
                          <a:schemeClr val="tx1"/>
                        </a:solidFill>
                        <a:latin typeface="Arial" pitchFamily="34" charset="0"/>
                        <a:cs typeface="Arial" pitchFamily="34" charset="0"/>
                      </a:endParaRPr>
                    </a:p>
                  </a:txBody>
                  <a:tcPr marL="9525" marR="9525" marT="9525" marB="0" anchor="ctr">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tcPr>
                </a:tc>
                <a:extLst>
                  <a:ext uri="{0D108BD9-81ED-4DB2-BD59-A6C34878D82A}">
                    <a16:rowId xmlns:a16="http://schemas.microsoft.com/office/drawing/2014/main" val="10000"/>
                  </a:ext>
                </a:extLst>
              </a:tr>
              <a:tr h="559903">
                <a:tc>
                  <a:txBody>
                    <a:bodyPr/>
                    <a:lstStyle/>
                    <a:p>
                      <a:pPr algn="ctr" rtl="0" fontAlgn="b"/>
                      <a:r>
                        <a:rPr lang="he-IL" sz="1100" b="0" i="0" u="none" strike="noStrike" dirty="0">
                          <a:solidFill>
                            <a:schemeClr val="tx1"/>
                          </a:solidFill>
                          <a:effectLst/>
                          <a:latin typeface="Arial"/>
                        </a:rPr>
                        <a:t>5.5-</a:t>
                      </a:r>
                    </a:p>
                  </a:txBody>
                  <a:tcPr marL="9525" marR="9525" marT="9525" marB="0" anchor="ctr"/>
                </a:tc>
                <a:tc>
                  <a:txBody>
                    <a:bodyPr/>
                    <a:lstStyle/>
                    <a:p>
                      <a:pPr algn="ctr" rtl="0" fontAlgn="b"/>
                      <a:endParaRPr lang="he-IL" sz="1100" b="0" i="0" u="none" strike="noStrike">
                        <a:solidFill>
                          <a:schemeClr val="tx1"/>
                        </a:solidFill>
                        <a:effectLst/>
                        <a:latin typeface="Arial"/>
                      </a:endParaRPr>
                    </a:p>
                  </a:txBody>
                  <a:tcPr marL="9525" marR="9525" marT="9525" marB="0" anchor="ctr"/>
                </a:tc>
                <a:tc>
                  <a:txBody>
                    <a:bodyPr/>
                    <a:lstStyle/>
                    <a:p>
                      <a:pPr algn="ctr" rtl="0" fontAlgn="b"/>
                      <a:r>
                        <a:rPr lang="he-IL" sz="1100" b="1" i="0" u="none" strike="noStrike" dirty="0">
                          <a:solidFill>
                            <a:schemeClr val="tx1"/>
                          </a:solidFill>
                          <a:effectLst/>
                          <a:latin typeface="Arial"/>
                        </a:rPr>
                        <a:t>4.5-</a:t>
                      </a:r>
                    </a:p>
                  </a:txBody>
                  <a:tcPr marL="9525" marR="9525" marT="9525" marB="0" anchor="ctr"/>
                </a:tc>
                <a:tc>
                  <a:txBody>
                    <a:bodyPr/>
                    <a:lstStyle/>
                    <a:p>
                      <a:pPr algn="ctr" rtl="0" fontAlgn="b"/>
                      <a:endParaRPr lang="he-IL" sz="1100" b="0" i="0" u="none" strike="noStrike">
                        <a:solidFill>
                          <a:schemeClr val="tx1"/>
                        </a:solidFill>
                        <a:effectLst/>
                        <a:latin typeface="Arial"/>
                      </a:endParaRPr>
                    </a:p>
                  </a:txBody>
                  <a:tcPr marL="9525" marR="9525" marT="9525" marB="0" anchor="ctr"/>
                </a:tc>
                <a:tc>
                  <a:txBody>
                    <a:bodyPr/>
                    <a:lstStyle/>
                    <a:p>
                      <a:pPr algn="ctr" rtl="0" fontAlgn="b"/>
                      <a:endParaRPr lang="he-IL" sz="1100" b="0" i="0" u="none" strike="noStrike" dirty="0">
                        <a:solidFill>
                          <a:schemeClr val="tx1"/>
                        </a:solidFill>
                        <a:effectLst/>
                        <a:latin typeface="Arial"/>
                      </a:endParaRPr>
                    </a:p>
                  </a:txBody>
                  <a:tcPr marL="9525" marR="9525" marT="9525"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dirty="0" err="1">
                          <a:solidFill>
                            <a:schemeClr val="tx1"/>
                          </a:solidFill>
                          <a:effectLst/>
                          <a:latin typeface="Arial"/>
                        </a:rPr>
                        <a:t>Tocris</a:t>
                      </a:r>
                      <a:endParaRPr lang="en-US" sz="1100" b="0" i="0" u="none" strike="noStrike" dirty="0">
                        <a:solidFill>
                          <a:schemeClr val="tx1"/>
                        </a:solidFill>
                        <a:effectLst/>
                        <a:latin typeface="Arial"/>
                      </a:endParaRPr>
                    </a:p>
                  </a:txBody>
                  <a:tcPr marL="9525" marR="9525" marT="9525" marB="0" anchor="ctr"/>
                </a:tc>
                <a:tc>
                  <a:txBody>
                    <a:bodyPr/>
                    <a:lstStyle/>
                    <a:p>
                      <a:pPr algn="ctr" rtl="0" fontAlgn="b"/>
                      <a:r>
                        <a:rPr lang="he-IL" sz="1100" b="0" i="0" u="none" strike="noStrike">
                          <a:solidFill>
                            <a:schemeClr val="tx1"/>
                          </a:solidFill>
                          <a:effectLst/>
                          <a:latin typeface="Arial"/>
                        </a:rPr>
                        <a:t>11114071</a:t>
                      </a:r>
                    </a:p>
                  </a:txBody>
                  <a:tcPr marL="9525" marR="9525" marT="9525" marB="0" anchor="ctr"/>
                </a:tc>
                <a:tc>
                  <a:txBody>
                    <a:bodyPr/>
                    <a:lstStyle/>
                    <a:p>
                      <a:pPr algn="ctr" rtl="0" fontAlgn="b"/>
                      <a:r>
                        <a:rPr lang="he-IL" sz="1100" b="1" i="0" u="none" strike="noStrike" dirty="0">
                          <a:solidFill>
                            <a:schemeClr val="tx1"/>
                          </a:solidFill>
                          <a:effectLst/>
                          <a:latin typeface="Arial"/>
                        </a:rPr>
                        <a:t>0.98</a:t>
                      </a:r>
                    </a:p>
                  </a:txBody>
                  <a:tcPr marL="9525" marR="9525" marT="9525" marB="0" anchor="ctr"/>
                </a:tc>
                <a:tc>
                  <a:txBody>
                    <a:bodyPr/>
                    <a:lstStyle/>
                    <a:p>
                      <a:pPr algn="ctr" rtl="0" fontAlgn="b"/>
                      <a:r>
                        <a:rPr lang="he-IL" sz="1100" b="0" i="0" u="none" strike="noStrike" dirty="0">
                          <a:solidFill>
                            <a:schemeClr val="tx1"/>
                          </a:solidFill>
                          <a:effectLst/>
                          <a:latin typeface="Arial"/>
                        </a:rPr>
                        <a:t>6604862</a:t>
                      </a:r>
                    </a:p>
                  </a:txBody>
                  <a:tcPr marL="9525" marR="9525" marT="9525" marB="0" anchor="ctr"/>
                </a:tc>
                <a:extLst>
                  <a:ext uri="{0D108BD9-81ED-4DB2-BD59-A6C34878D82A}">
                    <a16:rowId xmlns:a16="http://schemas.microsoft.com/office/drawing/2014/main" val="10001"/>
                  </a:ext>
                </a:extLst>
              </a:tr>
              <a:tr h="563053">
                <a:tc>
                  <a:txBody>
                    <a:bodyPr/>
                    <a:lstStyle/>
                    <a:p>
                      <a:pPr algn="ctr" rtl="0" fontAlgn="b"/>
                      <a:endParaRPr lang="he-IL" sz="1100" b="0" i="0" u="none" strike="noStrike" dirty="0">
                        <a:solidFill>
                          <a:schemeClr val="tx1"/>
                        </a:solidFill>
                        <a:effectLst/>
                        <a:latin typeface="Arial"/>
                      </a:endParaRPr>
                    </a:p>
                  </a:txBody>
                  <a:tcPr marL="9525" marR="9525" marT="9525" marB="0" anchor="ctr"/>
                </a:tc>
                <a:tc>
                  <a:txBody>
                    <a:bodyPr/>
                    <a:lstStyle/>
                    <a:p>
                      <a:pPr algn="ctr" rtl="0" fontAlgn="b"/>
                      <a:endParaRPr lang="he-IL" sz="1100" b="0" i="0" u="none" strike="noStrike">
                        <a:solidFill>
                          <a:schemeClr val="tx1"/>
                        </a:solidFill>
                        <a:effectLst/>
                        <a:latin typeface="Arial"/>
                      </a:endParaRPr>
                    </a:p>
                  </a:txBody>
                  <a:tcPr marL="9525" marR="9525" marT="9525" marB="0" anchor="ctr"/>
                </a:tc>
                <a:tc>
                  <a:txBody>
                    <a:bodyPr/>
                    <a:lstStyle/>
                    <a:p>
                      <a:pPr algn="ctr" rtl="0" fontAlgn="b"/>
                      <a:r>
                        <a:rPr lang="he-IL" sz="1100" b="1" i="0" u="none" strike="noStrike" dirty="0">
                          <a:solidFill>
                            <a:schemeClr val="tx1"/>
                          </a:solidFill>
                          <a:effectLst/>
                          <a:latin typeface="Arial"/>
                        </a:rPr>
                        <a:t>5.1-</a:t>
                      </a:r>
                    </a:p>
                  </a:txBody>
                  <a:tcPr marL="9525" marR="9525" marT="9525" marB="0" anchor="ctr"/>
                </a:tc>
                <a:tc>
                  <a:txBody>
                    <a:bodyPr/>
                    <a:lstStyle/>
                    <a:p>
                      <a:pPr algn="ctr" rtl="0" fontAlgn="b"/>
                      <a:endParaRPr lang="he-IL" sz="1100" b="0" i="0" u="none" strike="noStrike">
                        <a:solidFill>
                          <a:schemeClr val="tx1"/>
                        </a:solidFill>
                        <a:effectLst/>
                        <a:latin typeface="Arial"/>
                      </a:endParaRPr>
                    </a:p>
                  </a:txBody>
                  <a:tcPr marL="9525" marR="9525" marT="9525" marB="0" anchor="ctr"/>
                </a:tc>
                <a:tc>
                  <a:txBody>
                    <a:bodyPr/>
                    <a:lstStyle/>
                    <a:p>
                      <a:pPr algn="ctr" rtl="0" fontAlgn="b"/>
                      <a:endParaRPr lang="he-IL" sz="1100" b="0" i="0" u="none" strike="noStrike">
                        <a:solidFill>
                          <a:schemeClr val="tx1"/>
                        </a:solidFill>
                        <a:effectLst/>
                        <a:latin typeface="Arial"/>
                      </a:endParaRPr>
                    </a:p>
                  </a:txBody>
                  <a:tcPr marL="9525" marR="9525" marT="9525"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dirty="0">
                          <a:solidFill>
                            <a:schemeClr val="tx1"/>
                          </a:solidFill>
                          <a:effectLst/>
                          <a:latin typeface="Arial"/>
                        </a:rPr>
                        <a:t>Sigma Aldrich</a:t>
                      </a:r>
                    </a:p>
                  </a:txBody>
                  <a:tcPr marL="9525" marR="9525" marT="9525" marB="0" anchor="ctr"/>
                </a:tc>
                <a:tc>
                  <a:txBody>
                    <a:bodyPr/>
                    <a:lstStyle/>
                    <a:p>
                      <a:pPr algn="ctr" rtl="0" fontAlgn="b"/>
                      <a:r>
                        <a:rPr lang="he-IL" sz="1100" b="0" i="0" u="none" strike="noStrike" dirty="0">
                          <a:solidFill>
                            <a:schemeClr val="tx1"/>
                          </a:solidFill>
                          <a:effectLst/>
                          <a:latin typeface="Arial"/>
                        </a:rPr>
                        <a:t>11112029</a:t>
                      </a:r>
                    </a:p>
                  </a:txBody>
                  <a:tcPr marL="9525" marR="9525" marT="9525" marB="0" anchor="ctr"/>
                </a:tc>
                <a:tc>
                  <a:txBody>
                    <a:bodyPr/>
                    <a:lstStyle/>
                    <a:p>
                      <a:pPr algn="ctr" rtl="0" fontAlgn="b"/>
                      <a:r>
                        <a:rPr lang="he-IL" sz="1100" b="1" i="0" u="none" strike="noStrike" dirty="0">
                          <a:solidFill>
                            <a:schemeClr val="tx1"/>
                          </a:solidFill>
                          <a:effectLst/>
                          <a:latin typeface="Arial"/>
                        </a:rPr>
                        <a:t>0.9</a:t>
                      </a:r>
                      <a:r>
                        <a:rPr lang="en-US" sz="1100" b="1" i="0" u="none" strike="noStrike" dirty="0">
                          <a:solidFill>
                            <a:schemeClr val="tx1"/>
                          </a:solidFill>
                          <a:effectLst/>
                          <a:latin typeface="Arial"/>
                        </a:rPr>
                        <a:t>8</a:t>
                      </a:r>
                      <a:endParaRPr lang="he-IL" sz="1100" b="1" i="0" u="none" strike="noStrike" dirty="0">
                        <a:solidFill>
                          <a:schemeClr val="tx1"/>
                        </a:solidFill>
                        <a:effectLst/>
                        <a:latin typeface="Arial"/>
                      </a:endParaRPr>
                    </a:p>
                  </a:txBody>
                  <a:tcPr marL="9525" marR="9525" marT="9525" marB="0" anchor="ctr"/>
                </a:tc>
                <a:tc>
                  <a:txBody>
                    <a:bodyPr/>
                    <a:lstStyle/>
                    <a:p>
                      <a:pPr algn="ctr" rtl="0" fontAlgn="b"/>
                      <a:r>
                        <a:rPr lang="he-IL" sz="1100" b="0" i="0" u="none" strike="noStrike" dirty="0">
                          <a:solidFill>
                            <a:schemeClr val="tx1"/>
                          </a:solidFill>
                          <a:effectLst/>
                          <a:latin typeface="Arial"/>
                        </a:rPr>
                        <a:t>6604106</a:t>
                      </a:r>
                    </a:p>
                  </a:txBody>
                  <a:tcPr marL="9525" marR="9525" marT="9525" marB="0" anchor="ctr"/>
                </a:tc>
                <a:extLst>
                  <a:ext uri="{0D108BD9-81ED-4DB2-BD59-A6C34878D82A}">
                    <a16:rowId xmlns:a16="http://schemas.microsoft.com/office/drawing/2014/main" val="10002"/>
                  </a:ext>
                </a:extLst>
              </a:tr>
              <a:tr h="601999">
                <a:tc>
                  <a:txBody>
                    <a:bodyPr/>
                    <a:lstStyle/>
                    <a:p>
                      <a:pPr algn="ctr" rtl="0" fontAlgn="b"/>
                      <a:endParaRPr lang="he-IL" sz="1100" b="0" i="0" u="none" strike="noStrike">
                        <a:solidFill>
                          <a:schemeClr val="tx1"/>
                        </a:solidFill>
                        <a:effectLst/>
                        <a:latin typeface="Arial"/>
                      </a:endParaRPr>
                    </a:p>
                  </a:txBody>
                  <a:tcPr marL="9525" marR="9525" marT="9525" marB="0" anchor="ctr"/>
                </a:tc>
                <a:tc>
                  <a:txBody>
                    <a:bodyPr/>
                    <a:lstStyle/>
                    <a:p>
                      <a:pPr algn="ctr" rtl="0" fontAlgn="b"/>
                      <a:endParaRPr lang="he-IL" sz="1100" b="0" i="0" u="none" strike="noStrike" dirty="0">
                        <a:solidFill>
                          <a:schemeClr val="tx1"/>
                        </a:solidFill>
                        <a:effectLst/>
                        <a:latin typeface="Arial"/>
                      </a:endParaRPr>
                    </a:p>
                  </a:txBody>
                  <a:tcPr marL="9525" marR="9525" marT="9525" marB="0" anchor="ctr"/>
                </a:tc>
                <a:tc>
                  <a:txBody>
                    <a:bodyPr/>
                    <a:lstStyle/>
                    <a:p>
                      <a:pPr algn="ctr" rtl="0" fontAlgn="b"/>
                      <a:endParaRPr lang="he-IL" sz="1100" b="1" i="0" u="none" strike="noStrike" dirty="0">
                        <a:solidFill>
                          <a:schemeClr val="tx1"/>
                        </a:solidFill>
                        <a:effectLst/>
                        <a:latin typeface="Arial"/>
                      </a:endParaRPr>
                    </a:p>
                  </a:txBody>
                  <a:tcPr marL="9525" marR="9525" marT="9525" marB="0" anchor="ctr"/>
                </a:tc>
                <a:tc>
                  <a:txBody>
                    <a:bodyPr/>
                    <a:lstStyle/>
                    <a:p>
                      <a:pPr algn="ctr" rtl="0" fontAlgn="b"/>
                      <a:endParaRPr lang="he-IL" sz="1100" b="0" i="0" u="none" strike="noStrike">
                        <a:solidFill>
                          <a:schemeClr val="tx1"/>
                        </a:solidFill>
                        <a:effectLst/>
                        <a:latin typeface="Arial"/>
                      </a:endParaRPr>
                    </a:p>
                  </a:txBody>
                  <a:tcPr marL="9525" marR="9525" marT="9525" marB="0" anchor="ctr"/>
                </a:tc>
                <a:tc>
                  <a:txBody>
                    <a:bodyPr/>
                    <a:lstStyle/>
                    <a:p>
                      <a:pPr algn="ctr" rtl="0" fontAlgn="b"/>
                      <a:endParaRPr lang="he-IL" sz="1100" b="0" i="0" u="none" strike="noStrike">
                        <a:solidFill>
                          <a:schemeClr val="tx1"/>
                        </a:solidFill>
                        <a:effectLst/>
                        <a:latin typeface="Arial"/>
                      </a:endParaRPr>
                    </a:p>
                  </a:txBody>
                  <a:tcPr marL="9525" marR="9525" marT="9525"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dirty="0" err="1">
                          <a:solidFill>
                            <a:schemeClr val="tx1"/>
                          </a:solidFill>
                          <a:effectLst/>
                          <a:latin typeface="Arial"/>
                        </a:rPr>
                        <a:t>Tocris</a:t>
                      </a:r>
                      <a:endParaRPr lang="en-US" sz="1100" b="0" i="0" u="none" strike="noStrike" dirty="0">
                        <a:solidFill>
                          <a:schemeClr val="tx1"/>
                        </a:solidFill>
                        <a:effectLst/>
                        <a:latin typeface="Arial"/>
                      </a:endParaRPr>
                    </a:p>
                  </a:txBody>
                  <a:tcPr marL="9525" marR="9525" marT="9525" marB="0" anchor="ctr"/>
                </a:tc>
                <a:tc>
                  <a:txBody>
                    <a:bodyPr/>
                    <a:lstStyle/>
                    <a:p>
                      <a:pPr algn="ctr" rtl="0" fontAlgn="b"/>
                      <a:r>
                        <a:rPr lang="he-IL" sz="1100" b="0" i="0" u="none" strike="noStrike">
                          <a:solidFill>
                            <a:schemeClr val="tx1"/>
                          </a:solidFill>
                          <a:effectLst/>
                          <a:latin typeface="Arial"/>
                        </a:rPr>
                        <a:t>11114012</a:t>
                      </a:r>
                    </a:p>
                  </a:txBody>
                  <a:tcPr marL="9525" marR="9525" marT="9525" marB="0" anchor="ctr"/>
                </a:tc>
                <a:tc>
                  <a:txBody>
                    <a:bodyPr/>
                    <a:lstStyle/>
                    <a:p>
                      <a:pPr algn="ctr" rtl="0" fontAlgn="b"/>
                      <a:r>
                        <a:rPr lang="he-IL" sz="1100" b="1" i="0" u="none" strike="noStrike" dirty="0">
                          <a:solidFill>
                            <a:schemeClr val="tx1"/>
                          </a:solidFill>
                          <a:effectLst/>
                          <a:latin typeface="Arial"/>
                        </a:rPr>
                        <a:t>0.9</a:t>
                      </a:r>
                      <a:r>
                        <a:rPr lang="en-US" sz="1100" b="1" i="0" u="none" strike="noStrike" dirty="0">
                          <a:solidFill>
                            <a:schemeClr val="tx1"/>
                          </a:solidFill>
                          <a:effectLst/>
                          <a:latin typeface="Arial"/>
                        </a:rPr>
                        <a:t>8</a:t>
                      </a:r>
                      <a:endParaRPr lang="he-IL" sz="1100" b="1" i="0" u="none" strike="noStrike" dirty="0">
                        <a:solidFill>
                          <a:schemeClr val="tx1"/>
                        </a:solidFill>
                        <a:effectLst/>
                        <a:latin typeface="Arial"/>
                      </a:endParaRPr>
                    </a:p>
                  </a:txBody>
                  <a:tcPr marL="9525" marR="9525" marT="9525" marB="0" anchor="ctr"/>
                </a:tc>
                <a:tc>
                  <a:txBody>
                    <a:bodyPr/>
                    <a:lstStyle/>
                    <a:p>
                      <a:pPr algn="ctr" rtl="0" fontAlgn="b"/>
                      <a:r>
                        <a:rPr lang="he-IL" sz="1100" b="0" i="0" u="none" strike="noStrike" dirty="0">
                          <a:solidFill>
                            <a:schemeClr val="tx1"/>
                          </a:solidFill>
                          <a:effectLst/>
                          <a:latin typeface="Arial"/>
                        </a:rPr>
                        <a:t>6604846</a:t>
                      </a:r>
                    </a:p>
                  </a:txBody>
                  <a:tcPr marL="9525" marR="9525" marT="9525" marB="0" anchor="ctr"/>
                </a:tc>
                <a:extLst>
                  <a:ext uri="{0D108BD9-81ED-4DB2-BD59-A6C34878D82A}">
                    <a16:rowId xmlns:a16="http://schemas.microsoft.com/office/drawing/2014/main" val="10003"/>
                  </a:ext>
                </a:extLst>
              </a:tr>
              <a:tr h="869554">
                <a:tc>
                  <a:txBody>
                    <a:bodyPr/>
                    <a:lstStyle/>
                    <a:p>
                      <a:pPr algn="ctr" rtl="0" fontAlgn="b"/>
                      <a:endParaRPr lang="he-IL" sz="1100" b="0" i="0" u="none" strike="noStrike">
                        <a:solidFill>
                          <a:schemeClr val="tx1"/>
                        </a:solidFill>
                        <a:effectLst/>
                        <a:latin typeface="Arial"/>
                      </a:endParaRPr>
                    </a:p>
                  </a:txBody>
                  <a:tcPr marL="9525" marR="9525" marT="9525" marB="0" anchor="ctr"/>
                </a:tc>
                <a:tc>
                  <a:txBody>
                    <a:bodyPr/>
                    <a:lstStyle/>
                    <a:p>
                      <a:pPr algn="ctr" rtl="0" fontAlgn="b"/>
                      <a:r>
                        <a:rPr lang="he-IL" sz="1100" b="0" i="0" u="none" strike="noStrike" dirty="0">
                          <a:solidFill>
                            <a:schemeClr val="tx1"/>
                          </a:solidFill>
                          <a:effectLst/>
                          <a:latin typeface="Arial"/>
                        </a:rPr>
                        <a:t>5.9-</a:t>
                      </a:r>
                    </a:p>
                  </a:txBody>
                  <a:tcPr marL="9525" marR="9525" marT="9525" marB="0" anchor="ctr"/>
                </a:tc>
                <a:tc>
                  <a:txBody>
                    <a:bodyPr/>
                    <a:lstStyle/>
                    <a:p>
                      <a:pPr algn="ctr" rtl="0" fontAlgn="b"/>
                      <a:r>
                        <a:rPr lang="he-IL" sz="1100" b="1" i="0" u="none" strike="noStrike" dirty="0">
                          <a:solidFill>
                            <a:schemeClr val="tx1"/>
                          </a:solidFill>
                          <a:effectLst/>
                          <a:latin typeface="Arial"/>
                        </a:rPr>
                        <a:t>4.8-</a:t>
                      </a:r>
                    </a:p>
                  </a:txBody>
                  <a:tcPr marL="9525" marR="9525" marT="9525" marB="0" anchor="ctr"/>
                </a:tc>
                <a:tc>
                  <a:txBody>
                    <a:bodyPr/>
                    <a:lstStyle/>
                    <a:p>
                      <a:pPr algn="ctr" rtl="0" fontAlgn="b"/>
                      <a:endParaRPr lang="he-IL" sz="1100" b="0" i="0" u="none" strike="noStrike">
                        <a:solidFill>
                          <a:schemeClr val="tx1"/>
                        </a:solidFill>
                        <a:effectLst/>
                        <a:latin typeface="Arial"/>
                      </a:endParaRPr>
                    </a:p>
                  </a:txBody>
                  <a:tcPr marL="9525" marR="9525" marT="9525" marB="0" anchor="ctr"/>
                </a:tc>
                <a:tc>
                  <a:txBody>
                    <a:bodyPr/>
                    <a:lstStyle/>
                    <a:p>
                      <a:pPr algn="ctr" rtl="0" fontAlgn="b"/>
                      <a:endParaRPr lang="he-IL" sz="1100" b="0" i="0" u="none" strike="noStrike">
                        <a:solidFill>
                          <a:schemeClr val="tx1"/>
                        </a:solidFill>
                        <a:effectLst/>
                        <a:latin typeface="Arial"/>
                      </a:endParaRPr>
                    </a:p>
                  </a:txBody>
                  <a:tcPr marL="9525" marR="9525" marT="9525"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dirty="0">
                          <a:solidFill>
                            <a:schemeClr val="tx1"/>
                          </a:solidFill>
                          <a:effectLst/>
                          <a:latin typeface="Arial"/>
                        </a:rPr>
                        <a:t>Sigma Aldrich</a:t>
                      </a:r>
                    </a:p>
                  </a:txBody>
                  <a:tcPr marL="9525" marR="9525" marT="9525" marB="0" anchor="ctr"/>
                </a:tc>
                <a:tc>
                  <a:txBody>
                    <a:bodyPr/>
                    <a:lstStyle/>
                    <a:p>
                      <a:pPr algn="ctr" rtl="0" fontAlgn="b"/>
                      <a:r>
                        <a:rPr lang="he-IL" sz="1100" b="0" i="0" u="none" strike="noStrike">
                          <a:solidFill>
                            <a:schemeClr val="tx1"/>
                          </a:solidFill>
                          <a:effectLst/>
                          <a:latin typeface="Arial"/>
                        </a:rPr>
                        <a:t>11112054</a:t>
                      </a:r>
                    </a:p>
                  </a:txBody>
                  <a:tcPr marL="9525" marR="9525" marT="9525" marB="0" anchor="ctr"/>
                </a:tc>
                <a:tc>
                  <a:txBody>
                    <a:bodyPr/>
                    <a:lstStyle/>
                    <a:p>
                      <a:pPr algn="ctr" rtl="0" fontAlgn="b"/>
                      <a:r>
                        <a:rPr lang="he-IL" sz="1100" b="1" i="0" u="none" strike="noStrike" dirty="0">
                          <a:solidFill>
                            <a:schemeClr val="tx1"/>
                          </a:solidFill>
                          <a:effectLst/>
                          <a:latin typeface="Arial"/>
                        </a:rPr>
                        <a:t>0.95</a:t>
                      </a:r>
                    </a:p>
                  </a:txBody>
                  <a:tcPr marL="9525" marR="9525" marT="9525" marB="0" anchor="ctr"/>
                </a:tc>
                <a:tc>
                  <a:txBody>
                    <a:bodyPr/>
                    <a:lstStyle/>
                    <a:p>
                      <a:pPr algn="ctr" rtl="0" fontAlgn="b"/>
                      <a:r>
                        <a:rPr lang="he-IL" sz="1100" b="0" i="0" u="none" strike="noStrike" dirty="0">
                          <a:solidFill>
                            <a:schemeClr val="tx1"/>
                          </a:solidFill>
                          <a:effectLst/>
                          <a:latin typeface="Arial"/>
                        </a:rPr>
                        <a:t>6604136</a:t>
                      </a:r>
                    </a:p>
                  </a:txBody>
                  <a:tcPr marL="9525" marR="9525" marT="9525" marB="0" anchor="ctr"/>
                </a:tc>
                <a:extLst>
                  <a:ext uri="{0D108BD9-81ED-4DB2-BD59-A6C34878D82A}">
                    <a16:rowId xmlns:a16="http://schemas.microsoft.com/office/drawing/2014/main" val="10004"/>
                  </a:ext>
                </a:extLst>
              </a:tr>
              <a:tr h="638284">
                <a:tc>
                  <a:txBody>
                    <a:bodyPr/>
                    <a:lstStyle/>
                    <a:p>
                      <a:pPr algn="ctr" rtl="0" fontAlgn="b"/>
                      <a:endParaRPr lang="he-IL" sz="1100" b="0" i="0" u="none" strike="noStrike">
                        <a:solidFill>
                          <a:schemeClr val="tx1"/>
                        </a:solidFill>
                        <a:effectLst/>
                        <a:latin typeface="Arial"/>
                      </a:endParaRPr>
                    </a:p>
                  </a:txBody>
                  <a:tcPr marL="9525" marR="9525" marT="9525" marB="0" anchor="ctr"/>
                </a:tc>
                <a:tc>
                  <a:txBody>
                    <a:bodyPr/>
                    <a:lstStyle/>
                    <a:p>
                      <a:pPr algn="ctr" rtl="0" fontAlgn="b"/>
                      <a:r>
                        <a:rPr lang="he-IL" sz="1100" b="0" i="0" u="none" strike="noStrike" dirty="0">
                          <a:solidFill>
                            <a:schemeClr val="tx1"/>
                          </a:solidFill>
                          <a:effectLst/>
                          <a:latin typeface="Arial"/>
                        </a:rPr>
                        <a:t>4.5-</a:t>
                      </a:r>
                    </a:p>
                  </a:txBody>
                  <a:tcPr marL="9525" marR="9525" marT="9525" marB="0" anchor="ctr"/>
                </a:tc>
                <a:tc>
                  <a:txBody>
                    <a:bodyPr/>
                    <a:lstStyle/>
                    <a:p>
                      <a:pPr algn="ctr" rtl="0" fontAlgn="b"/>
                      <a:r>
                        <a:rPr lang="he-IL" sz="1100" b="1" i="0" u="none" strike="noStrike" dirty="0">
                          <a:solidFill>
                            <a:schemeClr val="tx1"/>
                          </a:solidFill>
                          <a:effectLst/>
                          <a:latin typeface="Arial"/>
                        </a:rPr>
                        <a:t>4.7-</a:t>
                      </a:r>
                    </a:p>
                  </a:txBody>
                  <a:tcPr marL="9525" marR="9525" marT="9525" marB="0" anchor="ctr"/>
                </a:tc>
                <a:tc>
                  <a:txBody>
                    <a:bodyPr/>
                    <a:lstStyle/>
                    <a:p>
                      <a:pPr algn="ctr" rtl="0" fontAlgn="b"/>
                      <a:r>
                        <a:rPr lang="he-IL" sz="1100" b="0" i="0" u="none" strike="noStrike" dirty="0">
                          <a:solidFill>
                            <a:schemeClr val="tx1"/>
                          </a:solidFill>
                          <a:effectLst/>
                          <a:latin typeface="Arial"/>
                        </a:rPr>
                        <a:t>4.4-</a:t>
                      </a:r>
                    </a:p>
                  </a:txBody>
                  <a:tcPr marL="9525" marR="9525" marT="9525" marB="0" anchor="ctr"/>
                </a:tc>
                <a:tc>
                  <a:txBody>
                    <a:bodyPr/>
                    <a:lstStyle/>
                    <a:p>
                      <a:pPr algn="ctr" rtl="0" fontAlgn="b"/>
                      <a:endParaRPr lang="he-IL" sz="1100" b="0" i="0" u="none" strike="noStrike" dirty="0">
                        <a:solidFill>
                          <a:schemeClr val="tx1"/>
                        </a:solidFill>
                        <a:effectLst/>
                        <a:latin typeface="Arial"/>
                      </a:endParaRPr>
                    </a:p>
                  </a:txBody>
                  <a:tcPr marL="9525" marR="9525" marT="9525"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dirty="0" err="1">
                          <a:solidFill>
                            <a:schemeClr val="tx1"/>
                          </a:solidFill>
                          <a:effectLst/>
                          <a:latin typeface="Arial"/>
                        </a:rPr>
                        <a:t>Tocris</a:t>
                      </a:r>
                      <a:endParaRPr lang="en-US" sz="1100" b="0" i="0" u="none" strike="noStrike" dirty="0">
                        <a:solidFill>
                          <a:schemeClr val="tx1"/>
                        </a:solidFill>
                        <a:effectLst/>
                        <a:latin typeface="Arial"/>
                      </a:endParaRPr>
                    </a:p>
                  </a:txBody>
                  <a:tcPr marL="9525" marR="9525" marT="9525" marB="0" anchor="ctr"/>
                </a:tc>
                <a:tc>
                  <a:txBody>
                    <a:bodyPr/>
                    <a:lstStyle/>
                    <a:p>
                      <a:pPr algn="ctr" rtl="0" fontAlgn="b"/>
                      <a:r>
                        <a:rPr lang="he-IL" sz="1100" b="0" i="0" u="none" strike="noStrike" dirty="0">
                          <a:solidFill>
                            <a:schemeClr val="tx1"/>
                          </a:solidFill>
                          <a:effectLst/>
                          <a:latin typeface="Arial"/>
                        </a:rPr>
                        <a:t>11113764</a:t>
                      </a:r>
                    </a:p>
                  </a:txBody>
                  <a:tcPr marL="9525" marR="9525" marT="9525" marB="0" anchor="ctr"/>
                </a:tc>
                <a:tc>
                  <a:txBody>
                    <a:bodyPr/>
                    <a:lstStyle/>
                    <a:p>
                      <a:pPr algn="ctr" rtl="0" fontAlgn="b"/>
                      <a:r>
                        <a:rPr lang="he-IL" sz="1100" b="1" i="0" u="none" strike="noStrike" dirty="0">
                          <a:solidFill>
                            <a:schemeClr val="tx1"/>
                          </a:solidFill>
                          <a:effectLst/>
                          <a:latin typeface="Arial"/>
                        </a:rPr>
                        <a:t>0.95</a:t>
                      </a:r>
                    </a:p>
                  </a:txBody>
                  <a:tcPr marL="9525" marR="9525" marT="9525" marB="0" anchor="ctr"/>
                </a:tc>
                <a:tc>
                  <a:txBody>
                    <a:bodyPr/>
                    <a:lstStyle/>
                    <a:p>
                      <a:pPr algn="ctr" rtl="0" fontAlgn="b"/>
                      <a:r>
                        <a:rPr lang="he-IL" sz="1100" b="0" i="0" u="none" strike="noStrike" dirty="0">
                          <a:solidFill>
                            <a:schemeClr val="tx1"/>
                          </a:solidFill>
                          <a:effectLst/>
                          <a:latin typeface="Arial"/>
                        </a:rPr>
                        <a:t>6604137</a:t>
                      </a:r>
                    </a:p>
                  </a:txBody>
                  <a:tcPr marL="9525" marR="9525" marT="9525" marB="0" anchor="ctr"/>
                </a:tc>
                <a:extLst>
                  <a:ext uri="{0D108BD9-81ED-4DB2-BD59-A6C34878D82A}">
                    <a16:rowId xmlns:a16="http://schemas.microsoft.com/office/drawing/2014/main" val="10005"/>
                  </a:ext>
                </a:extLst>
              </a:tr>
            </a:tbl>
          </a:graphicData>
        </a:graphic>
      </p:graphicFrame>
      <p:pic>
        <p:nvPicPr>
          <p:cNvPr id="24692" name="Picture 17"/>
          <p:cNvPicPr>
            <a:picLocks noChangeAspect="1"/>
          </p:cNvPicPr>
          <p:nvPr/>
        </p:nvPicPr>
        <p:blipFill>
          <a:blip r:embed="rId3" cstate="print"/>
          <a:srcRect l="7433" t="11026" r="34647" b="44424"/>
          <a:stretch>
            <a:fillRect/>
          </a:stretch>
        </p:blipFill>
        <p:spPr bwMode="auto">
          <a:xfrm>
            <a:off x="9067807" y="4131743"/>
            <a:ext cx="1152525" cy="720599"/>
          </a:xfrm>
          <a:prstGeom prst="rect">
            <a:avLst/>
          </a:prstGeom>
          <a:noFill/>
          <a:ln w="9525">
            <a:noFill/>
            <a:miter lim="800000"/>
            <a:headEnd/>
            <a:tailEnd/>
          </a:ln>
        </p:spPr>
      </p:pic>
      <p:pic>
        <p:nvPicPr>
          <p:cNvPr id="24694" name="Picture 19"/>
          <p:cNvPicPr>
            <a:picLocks noChangeAspect="1"/>
          </p:cNvPicPr>
          <p:nvPr/>
        </p:nvPicPr>
        <p:blipFill>
          <a:blip r:embed="rId4" cstate="print"/>
          <a:srcRect l="20934" t="27359" r="21567" b="26842"/>
          <a:stretch>
            <a:fillRect/>
          </a:stretch>
        </p:blipFill>
        <p:spPr bwMode="auto">
          <a:xfrm>
            <a:off x="7975603" y="4741343"/>
            <a:ext cx="1041400" cy="675073"/>
          </a:xfrm>
          <a:prstGeom prst="rect">
            <a:avLst/>
          </a:prstGeom>
          <a:noFill/>
          <a:ln w="9525">
            <a:noFill/>
            <a:miter lim="800000"/>
            <a:headEnd/>
            <a:tailEnd/>
          </a:ln>
        </p:spPr>
      </p:pic>
      <p:pic>
        <p:nvPicPr>
          <p:cNvPr id="24697" name="Picture 21"/>
          <p:cNvPicPr>
            <a:picLocks noChangeAspect="1"/>
          </p:cNvPicPr>
          <p:nvPr/>
        </p:nvPicPr>
        <p:blipFill>
          <a:blip r:embed="rId5" cstate="print"/>
          <a:srcRect l="39468" t="28651" r="11037" b="26323"/>
          <a:stretch>
            <a:fillRect/>
          </a:stretch>
        </p:blipFill>
        <p:spPr bwMode="auto">
          <a:xfrm>
            <a:off x="9177868" y="5418676"/>
            <a:ext cx="1066800" cy="789309"/>
          </a:xfrm>
          <a:prstGeom prst="rect">
            <a:avLst/>
          </a:prstGeom>
          <a:noFill/>
          <a:ln w="9525">
            <a:noFill/>
            <a:miter lim="800000"/>
            <a:headEnd/>
            <a:tailEnd/>
          </a:ln>
        </p:spPr>
      </p:pic>
      <p:pic>
        <p:nvPicPr>
          <p:cNvPr id="24698" name="Picture 23"/>
          <p:cNvPicPr>
            <a:picLocks noChangeAspect="1"/>
          </p:cNvPicPr>
          <p:nvPr/>
        </p:nvPicPr>
        <p:blipFill>
          <a:blip r:embed="rId6" cstate="print"/>
          <a:srcRect l="24513" t="28394" r="25148" b="26842"/>
          <a:stretch>
            <a:fillRect/>
          </a:stretch>
        </p:blipFill>
        <p:spPr bwMode="auto">
          <a:xfrm>
            <a:off x="7967137" y="6036731"/>
            <a:ext cx="1158039" cy="838200"/>
          </a:xfrm>
          <a:prstGeom prst="rect">
            <a:avLst/>
          </a:prstGeom>
          <a:noFill/>
          <a:ln w="9525">
            <a:noFill/>
            <a:miter lim="800000"/>
            <a:headEnd/>
            <a:tailEnd/>
          </a:ln>
        </p:spPr>
      </p:pic>
      <p:sp>
        <p:nvSpPr>
          <p:cNvPr id="20" name="Rectangle 19"/>
          <p:cNvSpPr/>
          <p:nvPr/>
        </p:nvSpPr>
        <p:spPr>
          <a:xfrm>
            <a:off x="1524000" y="609600"/>
            <a:ext cx="8839200" cy="369332"/>
          </a:xfrm>
          <a:prstGeom prst="rect">
            <a:avLst/>
          </a:prstGeom>
        </p:spPr>
        <p:txBody>
          <a:bodyPr wrap="square">
            <a:spAutoFit/>
          </a:bodyPr>
          <a:lstStyle/>
          <a:p>
            <a:r>
              <a:rPr lang="en-US" dirty="0">
                <a:latin typeface="Arial"/>
              </a:rPr>
              <a:t>17,000 compounds screened against five major CYP450 </a:t>
            </a:r>
            <a:r>
              <a:rPr lang="en-US" dirty="0" err="1">
                <a:latin typeface="Arial"/>
              </a:rPr>
              <a:t>isozymes</a:t>
            </a:r>
            <a:r>
              <a:rPr lang="en-US" dirty="0">
                <a:latin typeface="Arial"/>
              </a:rPr>
              <a:t>.</a:t>
            </a:r>
          </a:p>
        </p:txBody>
      </p:sp>
      <p:grpSp>
        <p:nvGrpSpPr>
          <p:cNvPr id="3" name="Group 22"/>
          <p:cNvGrpSpPr/>
          <p:nvPr/>
        </p:nvGrpSpPr>
        <p:grpSpPr>
          <a:xfrm>
            <a:off x="1524005" y="914405"/>
            <a:ext cx="8847667" cy="1977999"/>
            <a:chOff x="-2" y="1002268"/>
            <a:chExt cx="8847667" cy="1977999"/>
          </a:xfrm>
        </p:grpSpPr>
        <p:graphicFrame>
          <p:nvGraphicFramePr>
            <p:cNvPr id="9" name="Content Placeholder 3"/>
            <p:cNvGraphicFramePr>
              <a:graphicFrameLocks/>
            </p:cNvGraphicFramePr>
            <p:nvPr/>
          </p:nvGraphicFramePr>
          <p:xfrm>
            <a:off x="237067" y="1439334"/>
            <a:ext cx="5993075" cy="1524000"/>
          </p:xfrm>
          <a:graphic>
            <a:graphicData uri="http://schemas.openxmlformats.org/drawingml/2006/table">
              <a:tbl>
                <a:tblPr rtl="1" firstRow="1" bandRow="1">
                  <a:tableStyleId>{5C22544A-7EE6-4342-B048-85BDC9FD1C3A}</a:tableStyleId>
                </a:tblPr>
                <a:tblGrid>
                  <a:gridCol w="388142">
                    <a:extLst>
                      <a:ext uri="{9D8B030D-6E8A-4147-A177-3AD203B41FA5}">
                        <a16:colId xmlns:a16="http://schemas.microsoft.com/office/drawing/2014/main" val="20000"/>
                      </a:ext>
                    </a:extLst>
                  </a:gridCol>
                  <a:gridCol w="389466">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372534">
                    <a:extLst>
                      <a:ext uri="{9D8B030D-6E8A-4147-A177-3AD203B41FA5}">
                        <a16:colId xmlns:a16="http://schemas.microsoft.com/office/drawing/2014/main" val="20003"/>
                      </a:ext>
                    </a:extLst>
                  </a:gridCol>
                  <a:gridCol w="431800">
                    <a:extLst>
                      <a:ext uri="{9D8B030D-6E8A-4147-A177-3AD203B41FA5}">
                        <a16:colId xmlns:a16="http://schemas.microsoft.com/office/drawing/2014/main" val="20004"/>
                      </a:ext>
                    </a:extLst>
                  </a:gridCol>
                  <a:gridCol w="1337882">
                    <a:extLst>
                      <a:ext uri="{9D8B030D-6E8A-4147-A177-3AD203B41FA5}">
                        <a16:colId xmlns:a16="http://schemas.microsoft.com/office/drawing/2014/main" val="20005"/>
                      </a:ext>
                    </a:extLst>
                  </a:gridCol>
                  <a:gridCol w="899171">
                    <a:extLst>
                      <a:ext uri="{9D8B030D-6E8A-4147-A177-3AD203B41FA5}">
                        <a16:colId xmlns:a16="http://schemas.microsoft.com/office/drawing/2014/main" val="20006"/>
                      </a:ext>
                    </a:extLst>
                  </a:gridCol>
                  <a:gridCol w="1716880">
                    <a:extLst>
                      <a:ext uri="{9D8B030D-6E8A-4147-A177-3AD203B41FA5}">
                        <a16:colId xmlns:a16="http://schemas.microsoft.com/office/drawing/2014/main" val="20007"/>
                      </a:ext>
                    </a:extLst>
                  </a:gridCol>
                </a:tblGrid>
                <a:tr h="508000">
                  <a:tc>
                    <a:txBody>
                      <a:bodyPr/>
                      <a:lstStyle/>
                      <a:p>
                        <a:pPr algn="ctr" rtl="0" fontAlgn="b"/>
                        <a:r>
                          <a:rPr lang="en-US" sz="1100" b="1" i="0" u="none" strike="noStrike" dirty="0">
                            <a:solidFill>
                              <a:schemeClr val="tx1"/>
                            </a:solidFill>
                            <a:effectLst/>
                            <a:latin typeface="Arial"/>
                          </a:rPr>
                          <a:t>2C19</a:t>
                        </a:r>
                      </a:p>
                    </a:txBody>
                    <a:tcPr marL="9525" marR="9525" marT="9525" marB="0" anchor="ctr">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tcPr>
                  </a:tc>
                  <a:tc>
                    <a:txBody>
                      <a:bodyPr/>
                      <a:lstStyle/>
                      <a:p>
                        <a:pPr algn="ctr" rtl="0" fontAlgn="b"/>
                        <a:r>
                          <a:rPr lang="en-US" sz="1100" b="1" i="0" u="none" strike="noStrike" dirty="0">
                            <a:solidFill>
                              <a:schemeClr val="tx1"/>
                            </a:solidFill>
                            <a:effectLst/>
                            <a:latin typeface="Arial"/>
                          </a:rPr>
                          <a:t>2D6</a:t>
                        </a:r>
                      </a:p>
                    </a:txBody>
                    <a:tcPr marL="9525" marR="9525" marT="9525" marB="0" anchor="ctr">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tcPr>
                  </a:tc>
                  <a:tc>
                    <a:txBody>
                      <a:bodyPr/>
                      <a:lstStyle/>
                      <a:p>
                        <a:pPr algn="ctr" rtl="0" fontAlgn="b"/>
                        <a:r>
                          <a:rPr lang="en-US" sz="1100" b="1" i="0" u="none" strike="noStrike" dirty="0">
                            <a:solidFill>
                              <a:schemeClr val="tx1"/>
                            </a:solidFill>
                            <a:effectLst/>
                            <a:latin typeface="Arial"/>
                          </a:rPr>
                          <a:t>3A4</a:t>
                        </a:r>
                      </a:p>
                    </a:txBody>
                    <a:tcPr marL="9525" marR="9525" marT="9525" marB="0" anchor="ctr">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tcPr>
                  </a:tc>
                  <a:tc>
                    <a:txBody>
                      <a:bodyPr/>
                      <a:lstStyle/>
                      <a:p>
                        <a:pPr algn="ctr" rtl="0" fontAlgn="b"/>
                        <a:r>
                          <a:rPr lang="en-US" sz="1100" b="1" i="0" u="none" strike="noStrike" dirty="0">
                            <a:solidFill>
                              <a:schemeClr val="tx1"/>
                            </a:solidFill>
                            <a:effectLst/>
                            <a:latin typeface="Arial"/>
                          </a:rPr>
                          <a:t>1A2</a:t>
                        </a:r>
                      </a:p>
                    </a:txBody>
                    <a:tcPr marL="9525" marR="9525" marT="9525" marB="0" anchor="ctr">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tcPr>
                  </a:tc>
                  <a:tc>
                    <a:txBody>
                      <a:bodyPr/>
                      <a:lstStyle/>
                      <a:p>
                        <a:pPr algn="ctr" rtl="0" fontAlgn="b"/>
                        <a:r>
                          <a:rPr lang="en-US" sz="1100" b="1" i="0" u="none" strike="noStrike" dirty="0">
                            <a:solidFill>
                              <a:schemeClr val="tx1"/>
                            </a:solidFill>
                            <a:effectLst/>
                            <a:latin typeface="Arial"/>
                          </a:rPr>
                          <a:t>2C9</a:t>
                        </a:r>
                      </a:p>
                    </a:txBody>
                    <a:tcPr marL="9525" marR="9525" marT="9525" marB="0" anchor="ctr">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tcPr>
                  </a:tc>
                  <a:tc>
                    <a:txBody>
                      <a:bodyPr/>
                      <a:lstStyle/>
                      <a:p>
                        <a:pPr algn="ctr" rtl="0" fontAlgn="b"/>
                        <a:r>
                          <a:rPr lang="en-US" sz="1100" b="1" i="0" u="none" strike="noStrike" dirty="0">
                            <a:solidFill>
                              <a:schemeClr val="tx1"/>
                            </a:solidFill>
                            <a:effectLst/>
                            <a:latin typeface="Arial"/>
                          </a:rPr>
                          <a:t>Supplier</a:t>
                        </a:r>
                      </a:p>
                    </a:txBody>
                    <a:tcPr marL="9525" marR="9525" marT="9525" marB="0" anchor="ctr">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tcPr>
                  </a:tc>
                  <a:tc>
                    <a:txBody>
                      <a:bodyPr/>
                      <a:lstStyle/>
                      <a:p>
                        <a:pPr algn="ctr" rtl="0" fontAlgn="b"/>
                        <a:r>
                          <a:rPr lang="en-US" sz="1100" b="1" i="0" u="none" strike="noStrike" dirty="0">
                            <a:solidFill>
                              <a:schemeClr val="tx1"/>
                            </a:solidFill>
                            <a:effectLst/>
                            <a:latin typeface="Arial"/>
                          </a:rPr>
                          <a:t>SID</a:t>
                        </a:r>
                      </a:p>
                    </a:txBody>
                    <a:tcPr marL="9525" marR="9525" marT="9525" marB="0" anchor="ctr">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400" b="1" dirty="0">
                            <a:solidFill>
                              <a:schemeClr val="tx1"/>
                            </a:solidFill>
                            <a:latin typeface="Arial" pitchFamily="34" charset="0"/>
                            <a:cs typeface="Arial" pitchFamily="34" charset="0"/>
                          </a:rPr>
                          <a:t>Tocris-0740</a:t>
                        </a:r>
                        <a:endParaRPr lang="he-IL" sz="1100" b="0" i="0" u="none" strike="noStrike" dirty="0">
                          <a:solidFill>
                            <a:schemeClr val="tx1"/>
                          </a:solidFill>
                          <a:effectLst/>
                          <a:latin typeface="Arial"/>
                        </a:endParaRPr>
                      </a:p>
                    </a:txBody>
                    <a:tcPr marL="9525" marR="9525" marT="9525" marB="0" anchor="ctr">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tcPr>
                  </a:tc>
                  <a:extLst>
                    <a:ext uri="{0D108BD9-81ED-4DB2-BD59-A6C34878D82A}">
                      <a16:rowId xmlns:a16="http://schemas.microsoft.com/office/drawing/2014/main" val="10000"/>
                    </a:ext>
                  </a:extLst>
                </a:tr>
                <a:tr h="508000">
                  <a:tc>
                    <a:txBody>
                      <a:bodyPr/>
                      <a:lstStyle/>
                      <a:p>
                        <a:pPr algn="ctr" rtl="0" fontAlgn="b"/>
                        <a:r>
                          <a:rPr lang="en-US" sz="1200" b="0" i="0" u="none" strike="noStrike" dirty="0">
                            <a:solidFill>
                              <a:schemeClr val="tx1"/>
                            </a:solidFill>
                            <a:effectLst/>
                            <a:latin typeface="+mn-lt"/>
                          </a:rPr>
                          <a:t>-4.5</a:t>
                        </a:r>
                        <a:endParaRPr lang="he-IL" sz="1200" b="0" i="0" u="none" strike="noStrike" dirty="0">
                          <a:solidFill>
                            <a:schemeClr val="tx1"/>
                          </a:solidFill>
                          <a:effectLst/>
                          <a:latin typeface="+mn-lt"/>
                        </a:endParaRPr>
                      </a:p>
                    </a:txBody>
                    <a:tcPr marL="9525" marR="9525" marT="9525" marB="0" anchor="ctr"/>
                  </a:tc>
                  <a:tc>
                    <a:txBody>
                      <a:bodyPr/>
                      <a:lstStyle/>
                      <a:p>
                        <a:pPr algn="ctr" rtl="0" fontAlgn="b"/>
                        <a:r>
                          <a:rPr lang="en-US" sz="1200" b="0" i="0" u="none" strike="noStrike" dirty="0">
                            <a:solidFill>
                              <a:schemeClr val="tx1"/>
                            </a:solidFill>
                            <a:effectLst/>
                            <a:latin typeface="+mn-lt"/>
                          </a:rPr>
                          <a:t>-6.2</a:t>
                        </a:r>
                        <a:endParaRPr lang="he-IL" sz="1200" b="0" i="0" u="none" strike="noStrike" dirty="0">
                          <a:solidFill>
                            <a:schemeClr val="tx1"/>
                          </a:solidFill>
                          <a:effectLst/>
                          <a:latin typeface="+mn-lt"/>
                        </a:endParaRPr>
                      </a:p>
                    </a:txBody>
                    <a:tcPr marL="9525" marR="9525" marT="9525" marB="0" anchor="ctr"/>
                  </a:tc>
                  <a:tc>
                    <a:txBody>
                      <a:bodyPr/>
                      <a:lstStyle/>
                      <a:p>
                        <a:pPr algn="ctr" rtl="0" fontAlgn="b"/>
                        <a:r>
                          <a:rPr lang="en-US" sz="1200" b="1" i="0" u="none" strike="noStrike" dirty="0">
                            <a:solidFill>
                              <a:schemeClr val="tx1"/>
                            </a:solidFill>
                            <a:effectLst/>
                            <a:latin typeface="+mn-lt"/>
                          </a:rPr>
                          <a:t>-4.6</a:t>
                        </a:r>
                        <a:endParaRPr lang="he-IL" sz="1200" b="1" i="0" u="none" strike="noStrike" dirty="0">
                          <a:solidFill>
                            <a:schemeClr val="tx1"/>
                          </a:solidFill>
                          <a:effectLst/>
                          <a:latin typeface="+mn-lt"/>
                        </a:endParaRPr>
                      </a:p>
                    </a:txBody>
                    <a:tcPr marL="9525" marR="9525" marT="9525" marB="0" anchor="ctr"/>
                  </a:tc>
                  <a:tc>
                    <a:txBody>
                      <a:bodyPr/>
                      <a:lstStyle/>
                      <a:p>
                        <a:pPr algn="ctr" rtl="0" fontAlgn="b"/>
                        <a:r>
                          <a:rPr lang="en-US" sz="1200" b="0" i="0" u="none" strike="noStrike" dirty="0">
                            <a:solidFill>
                              <a:schemeClr val="tx1"/>
                            </a:solidFill>
                            <a:effectLst/>
                            <a:latin typeface="+mn-lt"/>
                          </a:rPr>
                          <a:t>-4.4</a:t>
                        </a:r>
                        <a:endParaRPr lang="he-IL" sz="1200" b="0" i="0" u="none" strike="noStrike" dirty="0">
                          <a:solidFill>
                            <a:schemeClr val="tx1"/>
                          </a:solidFill>
                          <a:effectLst/>
                          <a:latin typeface="+mn-lt"/>
                        </a:endParaRPr>
                      </a:p>
                    </a:txBody>
                    <a:tcPr marL="9525" marR="9525" marT="9525" marB="0" anchor="ctr"/>
                  </a:tc>
                  <a:tc>
                    <a:txBody>
                      <a:bodyPr/>
                      <a:lstStyle/>
                      <a:p>
                        <a:pPr algn="ctr" rtl="0" fontAlgn="b"/>
                        <a:r>
                          <a:rPr lang="en-US" sz="1200" b="0" i="0" u="none" strike="noStrike" dirty="0">
                            <a:solidFill>
                              <a:schemeClr val="tx1"/>
                            </a:solidFill>
                            <a:effectLst/>
                            <a:latin typeface="+mn-lt"/>
                          </a:rPr>
                          <a:t>-4.6</a:t>
                        </a:r>
                        <a:endParaRPr lang="he-IL" sz="1200" b="0" i="0" u="none" strike="noStrike" dirty="0">
                          <a:solidFill>
                            <a:schemeClr val="tx1"/>
                          </a:solidFill>
                          <a:effectLst/>
                          <a:latin typeface="+mn-lt"/>
                        </a:endParaRPr>
                      </a:p>
                    </a:txBody>
                    <a:tcPr marL="9525" marR="9525" marT="9525"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b="0" i="0" u="none" strike="noStrike" dirty="0" err="1">
                            <a:solidFill>
                              <a:schemeClr val="tx1"/>
                            </a:solidFill>
                            <a:effectLst/>
                            <a:latin typeface="+mn-lt"/>
                          </a:rPr>
                          <a:t>Tocris</a:t>
                        </a:r>
                        <a:endParaRPr lang="he-IL" sz="1200" b="0" i="0" u="none" strike="noStrike" dirty="0">
                          <a:solidFill>
                            <a:schemeClr val="tx1"/>
                          </a:solidFill>
                          <a:effectLst/>
                          <a:latin typeface="+mn-lt"/>
                        </a:endParaRPr>
                      </a:p>
                    </a:txBody>
                    <a:tcPr marL="9525" marR="9525" marT="9525" marB="0" anchor="ctr"/>
                  </a:tc>
                  <a:tc>
                    <a:txBody>
                      <a:bodyPr/>
                      <a:lstStyle/>
                      <a:p>
                        <a:pPr algn="ctr" rtl="0" fontAlgn="b"/>
                        <a:r>
                          <a:rPr lang="he-IL" sz="1200" b="0" i="0" u="none" strike="noStrike" dirty="0">
                            <a:solidFill>
                              <a:schemeClr val="tx1"/>
                            </a:solidFill>
                            <a:effectLst/>
                            <a:latin typeface="+mn-lt"/>
                          </a:rPr>
                          <a:t>11113673</a:t>
                        </a:r>
                      </a:p>
                    </a:txBody>
                    <a:tcPr marL="9525" marR="9525" marT="9525"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tx1"/>
                            </a:solidFill>
                            <a:effectLst/>
                            <a:latin typeface="+mn-lt"/>
                          </a:rPr>
                          <a:t>CID_6603937</a:t>
                        </a:r>
                      </a:p>
                    </a:txBody>
                    <a:tcPr marL="9525" marR="9525" marT="9525" marB="0" anchor="ctr"/>
                  </a:tc>
                  <a:extLst>
                    <a:ext uri="{0D108BD9-81ED-4DB2-BD59-A6C34878D82A}">
                      <a16:rowId xmlns:a16="http://schemas.microsoft.com/office/drawing/2014/main" val="10001"/>
                    </a:ext>
                  </a:extLst>
                </a:tr>
                <a:tr h="508000">
                  <a:tc>
                    <a:txBody>
                      <a:bodyPr/>
                      <a:lstStyle/>
                      <a:p>
                        <a:pPr algn="ctr" rtl="0" fontAlgn="b"/>
                        <a:r>
                          <a:rPr lang="en-US" sz="1200" b="0" i="0" u="none" strike="noStrike" dirty="0">
                            <a:solidFill>
                              <a:schemeClr val="tx1"/>
                            </a:solidFill>
                            <a:effectLst/>
                            <a:latin typeface="+mn-lt"/>
                          </a:rPr>
                          <a:t>-5</a:t>
                        </a:r>
                        <a:endParaRPr lang="he-IL" sz="1200" b="0" i="0" u="none" strike="noStrike" dirty="0">
                          <a:solidFill>
                            <a:schemeClr val="tx1"/>
                          </a:solidFill>
                          <a:effectLst/>
                          <a:latin typeface="+mn-lt"/>
                        </a:endParaRPr>
                      </a:p>
                    </a:txBody>
                    <a:tcPr marL="9525" marR="9525" marT="9525" marB="0" anchor="ctr"/>
                  </a:tc>
                  <a:tc>
                    <a:txBody>
                      <a:bodyPr/>
                      <a:lstStyle/>
                      <a:p>
                        <a:pPr algn="ctr" rtl="0" fontAlgn="b"/>
                        <a:r>
                          <a:rPr lang="he-IL" sz="1200" b="0" i="0" u="none" strike="noStrike" dirty="0">
                            <a:solidFill>
                              <a:schemeClr val="tx1"/>
                            </a:solidFill>
                            <a:effectLst/>
                            <a:latin typeface="+mn-lt"/>
                          </a:rPr>
                          <a:t>-</a:t>
                        </a:r>
                        <a:r>
                          <a:rPr lang="en-US" sz="1200" b="0" i="0" u="none" strike="noStrike" dirty="0">
                            <a:solidFill>
                              <a:schemeClr val="tx1"/>
                            </a:solidFill>
                            <a:effectLst/>
                            <a:latin typeface="+mn-lt"/>
                          </a:rPr>
                          <a:t>5.6</a:t>
                        </a:r>
                        <a:endParaRPr lang="he-IL" sz="1200" b="0" i="0" u="none" strike="noStrike" dirty="0">
                          <a:solidFill>
                            <a:schemeClr val="tx1"/>
                          </a:solidFill>
                          <a:effectLst/>
                          <a:latin typeface="+mn-lt"/>
                        </a:endParaRPr>
                      </a:p>
                    </a:txBody>
                    <a:tcPr marL="9525" marR="9525" marT="9525" marB="0" anchor="ctr"/>
                  </a:tc>
                  <a:tc>
                    <a:txBody>
                      <a:bodyPr/>
                      <a:lstStyle/>
                      <a:p>
                        <a:pPr algn="ctr" rtl="0" fontAlgn="b"/>
                        <a:r>
                          <a:rPr lang="en-US" sz="1200" b="1" i="0" u="none" strike="noStrike" dirty="0">
                            <a:solidFill>
                              <a:schemeClr val="tx1"/>
                            </a:solidFill>
                            <a:effectLst/>
                            <a:latin typeface="+mn-lt"/>
                          </a:rPr>
                          <a:t>-8</a:t>
                        </a:r>
                        <a:endParaRPr lang="he-IL" sz="1200" b="1" i="0" u="none" strike="noStrike" dirty="0">
                          <a:solidFill>
                            <a:schemeClr val="tx1"/>
                          </a:solidFill>
                          <a:effectLst/>
                          <a:latin typeface="+mn-lt"/>
                        </a:endParaRPr>
                      </a:p>
                    </a:txBody>
                    <a:tcPr marL="9525" marR="9525" marT="9525" marB="0" anchor="ctr"/>
                  </a:tc>
                  <a:tc>
                    <a:txBody>
                      <a:bodyPr/>
                      <a:lstStyle/>
                      <a:p>
                        <a:pPr algn="ctr" rtl="0" fontAlgn="b"/>
                        <a:endParaRPr lang="he-IL" sz="1200" b="0" i="0" u="none" strike="noStrike" dirty="0">
                          <a:solidFill>
                            <a:schemeClr val="tx1"/>
                          </a:solidFill>
                          <a:effectLst/>
                          <a:latin typeface="+mn-lt"/>
                        </a:endParaRPr>
                      </a:p>
                    </a:txBody>
                    <a:tcPr marL="9525" marR="9525" marT="9525" marB="0" anchor="ctr"/>
                  </a:tc>
                  <a:tc>
                    <a:txBody>
                      <a:bodyPr/>
                      <a:lstStyle/>
                      <a:p>
                        <a:pPr algn="ctr" rtl="0" fontAlgn="b"/>
                        <a:r>
                          <a:rPr lang="he-IL" sz="1200" b="0" i="0" u="none" strike="noStrike" dirty="0">
                            <a:solidFill>
                              <a:schemeClr val="tx1"/>
                            </a:solidFill>
                            <a:effectLst/>
                            <a:latin typeface="+mn-lt"/>
                          </a:rPr>
                          <a:t>-</a:t>
                        </a:r>
                        <a:r>
                          <a:rPr lang="en-US" sz="1200" b="0" i="0" u="none" strike="noStrike" dirty="0">
                            <a:solidFill>
                              <a:schemeClr val="tx1"/>
                            </a:solidFill>
                            <a:effectLst/>
                            <a:latin typeface="+mn-lt"/>
                          </a:rPr>
                          <a:t>4.4</a:t>
                        </a:r>
                        <a:endParaRPr lang="he-IL" sz="1200" b="0" i="0" u="none" strike="noStrike" dirty="0">
                          <a:solidFill>
                            <a:schemeClr val="tx1"/>
                          </a:solidFill>
                          <a:effectLst/>
                          <a:latin typeface="+mn-lt"/>
                        </a:endParaRPr>
                      </a:p>
                    </a:txBody>
                    <a:tcPr marL="9525" marR="9525" marT="9525"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tx1"/>
                            </a:solidFill>
                            <a:effectLst/>
                            <a:latin typeface="+mn-lt"/>
                          </a:rPr>
                          <a:t>Sigma Aldrich</a:t>
                        </a:r>
                        <a:endParaRPr lang="he-IL" sz="1200" b="0" i="0" u="none" strike="noStrike" dirty="0">
                          <a:solidFill>
                            <a:schemeClr val="tx1"/>
                          </a:solidFill>
                          <a:effectLst/>
                          <a:latin typeface="+mn-lt"/>
                        </a:endParaRPr>
                      </a:p>
                    </a:txBody>
                    <a:tcPr marL="9525" marR="9525" marT="9525" marB="0" anchor="ctr"/>
                  </a:tc>
                  <a:tc>
                    <a:txBody>
                      <a:bodyPr/>
                      <a:lstStyle/>
                      <a:p>
                        <a:pPr algn="ctr" rtl="0" fontAlgn="b"/>
                        <a:r>
                          <a:rPr lang="he-IL" sz="1200" b="0" i="0" u="none" strike="noStrike" dirty="0">
                            <a:solidFill>
                              <a:schemeClr val="tx1"/>
                            </a:solidFill>
                            <a:effectLst/>
                            <a:latin typeface="+mn-lt"/>
                          </a:rPr>
                          <a:t>11111504</a:t>
                        </a:r>
                      </a:p>
                    </a:txBody>
                    <a:tcPr marL="9525" marR="9525" marT="9525"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tx1"/>
                            </a:solidFill>
                            <a:effectLst/>
                            <a:latin typeface="+mn-lt"/>
                          </a:rPr>
                          <a:t>CID_6603937</a:t>
                        </a:r>
                      </a:p>
                    </a:txBody>
                    <a:tcPr marL="9525" marR="9525" marT="9525" marB="0" anchor="ctr"/>
                  </a:tc>
                  <a:extLst>
                    <a:ext uri="{0D108BD9-81ED-4DB2-BD59-A6C34878D82A}">
                      <a16:rowId xmlns:a16="http://schemas.microsoft.com/office/drawing/2014/main" val="10002"/>
                    </a:ext>
                  </a:extLst>
                </a:tr>
              </a:tbl>
            </a:graphicData>
          </a:graphic>
        </p:graphicFrame>
        <p:pic>
          <p:nvPicPr>
            <p:cNvPr id="24690" name="Picture 4"/>
            <p:cNvPicPr>
              <a:picLocks noChangeAspect="1"/>
            </p:cNvPicPr>
            <p:nvPr/>
          </p:nvPicPr>
          <p:blipFill>
            <a:blip r:embed="rId7" cstate="print"/>
            <a:srcRect l="24937" t="27617" r="25568" b="26324"/>
            <a:stretch>
              <a:fillRect/>
            </a:stretch>
          </p:blipFill>
          <p:spPr bwMode="auto">
            <a:xfrm>
              <a:off x="6400800" y="1413935"/>
              <a:ext cx="2069282" cy="1566332"/>
            </a:xfrm>
            <a:prstGeom prst="rect">
              <a:avLst/>
            </a:prstGeom>
            <a:noFill/>
            <a:ln w="9525">
              <a:noFill/>
              <a:miter lim="800000"/>
              <a:headEnd/>
              <a:tailEnd/>
            </a:ln>
          </p:spPr>
        </p:pic>
        <p:sp>
          <p:nvSpPr>
            <p:cNvPr id="22" name="Rectangle 21"/>
            <p:cNvSpPr/>
            <p:nvPr/>
          </p:nvSpPr>
          <p:spPr>
            <a:xfrm>
              <a:off x="-2" y="1002268"/>
              <a:ext cx="8847667" cy="369332"/>
            </a:xfrm>
            <a:prstGeom prst="rect">
              <a:avLst/>
            </a:prstGeom>
          </p:spPr>
          <p:txBody>
            <a:bodyPr wrap="square">
              <a:spAutoFit/>
            </a:bodyPr>
            <a:lstStyle/>
            <a:p>
              <a:r>
                <a:rPr lang="en-US" dirty="0">
                  <a:latin typeface="Arial" charset="0"/>
                </a:rPr>
                <a:t>1,280 pairs of duplicates couples were found (874 had different </a:t>
              </a:r>
              <a:r>
                <a:rPr lang="en-US" dirty="0" err="1">
                  <a:latin typeface="Arial" charset="0"/>
                </a:rPr>
                <a:t>bioprofiles</a:t>
              </a:r>
              <a:r>
                <a:rPr lang="en-US" dirty="0">
                  <a:latin typeface="Arial" charset="0"/>
                </a:rPr>
                <a:t>)</a:t>
              </a:r>
            </a:p>
          </p:txBody>
        </p:sp>
      </p:grpSp>
      <p:sp>
        <p:nvSpPr>
          <p:cNvPr id="26" name="Oval 25"/>
          <p:cNvSpPr/>
          <p:nvPr/>
        </p:nvSpPr>
        <p:spPr>
          <a:xfrm>
            <a:off x="6553200" y="2438400"/>
            <a:ext cx="457200" cy="4572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srgbClr val="FFFFFF"/>
              </a:solidFill>
            </a:endParaRPr>
          </a:p>
        </p:txBody>
      </p:sp>
      <p:sp>
        <p:nvSpPr>
          <p:cNvPr id="23" name="Title 1"/>
          <p:cNvSpPr txBox="1">
            <a:spLocks/>
          </p:cNvSpPr>
          <p:nvPr/>
        </p:nvSpPr>
        <p:spPr>
          <a:xfrm>
            <a:off x="304800" y="-74696"/>
            <a:ext cx="9151938" cy="1143000"/>
          </a:xfrm>
          <a:prstGeom prst="rect">
            <a:avLst/>
          </a:prstGeom>
        </p:spPr>
        <p:txBody>
          <a:bodyPr/>
          <a:lstStyle/>
          <a:p>
            <a:pPr lvl="0" eaLnBrk="0" fontAlgn="base" hangingPunct="0">
              <a:spcBef>
                <a:spcPct val="0"/>
              </a:spcBef>
              <a:spcAft>
                <a:spcPct val="0"/>
              </a:spcAft>
            </a:pPr>
            <a:r>
              <a:rPr lang="en-US" sz="4000" kern="0" dirty="0">
                <a:solidFill>
                  <a:schemeClr val="accent1">
                    <a:lumMod val="50000"/>
                  </a:schemeClr>
                </a:solidFill>
                <a:latin typeface="+mj-lt"/>
                <a:ea typeface="+mj-ea"/>
                <a:cs typeface="+mj-cs"/>
              </a:rPr>
              <a:t>Neighborhood Analysis for Duplicates</a:t>
            </a:r>
          </a:p>
        </p:txBody>
      </p:sp>
      <p:sp>
        <p:nvSpPr>
          <p:cNvPr id="25" name="Slide Number Placeholder 3"/>
          <p:cNvSpPr txBox="1">
            <a:spLocks/>
          </p:cNvSpPr>
          <p:nvPr/>
        </p:nvSpPr>
        <p:spPr>
          <a:xfrm>
            <a:off x="8077200" y="6356355"/>
            <a:ext cx="2133600" cy="365125"/>
          </a:xfrm>
          <a:prstGeom prst="rect">
            <a:avLst/>
          </a:prstGeom>
        </p:spPr>
        <p:txBody>
          <a:bodyPr/>
          <a:lstStyle/>
          <a:p>
            <a:pPr algn="r">
              <a:defRPr/>
            </a:pPr>
            <a:fld id="{A6FA6038-F54F-40FB-8A4A-1DC313D33DF7}" type="slidenum">
              <a:rPr lang="en-US"/>
              <a:pPr algn="r">
                <a:defRPr/>
              </a:pPr>
              <a:t>24</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5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69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69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69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69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6485878"/>
            <a:ext cx="9144000" cy="369332"/>
          </a:xfrm>
          <a:prstGeom prst="rect">
            <a:avLst/>
          </a:prstGeom>
        </p:spPr>
        <p:txBody>
          <a:bodyPr wrap="square">
            <a:spAutoFit/>
          </a:bodyPr>
          <a:lstStyle/>
          <a:p>
            <a:r>
              <a:rPr lang="fr-CH" i="1" dirty="0">
                <a:solidFill>
                  <a:srgbClr val="00B050"/>
                </a:solidFill>
                <a:latin typeface="Arial"/>
              </a:rPr>
              <a:t>Fourches et al., Curation of </a:t>
            </a:r>
            <a:r>
              <a:rPr lang="fr-CH" i="1" dirty="0" err="1">
                <a:solidFill>
                  <a:srgbClr val="00B050"/>
                </a:solidFill>
                <a:latin typeface="Arial"/>
              </a:rPr>
              <a:t>Chemogenomics</a:t>
            </a:r>
            <a:r>
              <a:rPr lang="fr-CH" i="1" dirty="0">
                <a:solidFill>
                  <a:srgbClr val="00B050"/>
                </a:solidFill>
                <a:latin typeface="Arial"/>
              </a:rPr>
              <a:t> Data. Nature </a:t>
            </a:r>
            <a:r>
              <a:rPr lang="fr-CH" i="1" dirty="0" err="1">
                <a:solidFill>
                  <a:srgbClr val="00B050"/>
                </a:solidFill>
                <a:latin typeface="Arial"/>
              </a:rPr>
              <a:t>Chem</a:t>
            </a:r>
            <a:r>
              <a:rPr lang="fr-CH" i="1" dirty="0">
                <a:solidFill>
                  <a:srgbClr val="00B050"/>
                </a:solidFill>
                <a:latin typeface="Arial"/>
              </a:rPr>
              <a:t>. Bio., 2015, in </a:t>
            </a:r>
            <a:r>
              <a:rPr lang="fr-CH" i="1" dirty="0" err="1">
                <a:solidFill>
                  <a:srgbClr val="00B050"/>
                </a:solidFill>
                <a:latin typeface="Arial"/>
              </a:rPr>
              <a:t>press</a:t>
            </a:r>
            <a:r>
              <a:rPr lang="fr-CH" i="1" dirty="0">
                <a:solidFill>
                  <a:srgbClr val="00B050"/>
                </a:solidFill>
                <a:latin typeface="Arial"/>
              </a:rPr>
              <a:t>. </a:t>
            </a:r>
            <a:endParaRPr lang="en-US" dirty="0">
              <a:solidFill>
                <a:srgbClr val="00B050"/>
              </a:solidFill>
              <a:latin typeface="Arial"/>
            </a:endParaRPr>
          </a:p>
        </p:txBody>
      </p:sp>
      <p:pic>
        <p:nvPicPr>
          <p:cNvPr id="9" name="Picture 8" descr="Fig1_NEW.png"/>
          <p:cNvPicPr/>
          <p:nvPr/>
        </p:nvPicPr>
        <p:blipFill>
          <a:blip r:embed="rId2" cstate="print">
            <a:clrChange>
              <a:clrFrom>
                <a:srgbClr val="FFFFFF"/>
              </a:clrFrom>
              <a:clrTo>
                <a:srgbClr val="FFFFFF">
                  <a:alpha val="0"/>
                </a:srgbClr>
              </a:clrTo>
            </a:clrChange>
          </a:blip>
          <a:stretch>
            <a:fillRect/>
          </a:stretch>
        </p:blipFill>
        <p:spPr>
          <a:xfrm>
            <a:off x="2307166" y="714381"/>
            <a:ext cx="7444726" cy="5771503"/>
          </a:xfrm>
          <a:prstGeom prst="rect">
            <a:avLst/>
          </a:prstGeom>
        </p:spPr>
      </p:pic>
      <p:sp>
        <p:nvSpPr>
          <p:cNvPr id="6" name="Title 1"/>
          <p:cNvSpPr>
            <a:spLocks noGrp="1"/>
          </p:cNvSpPr>
          <p:nvPr>
            <p:ph type="title"/>
          </p:nvPr>
        </p:nvSpPr>
        <p:spPr>
          <a:xfrm>
            <a:off x="1600200" y="-76200"/>
            <a:ext cx="8534400" cy="1143000"/>
          </a:xfrm>
        </p:spPr>
        <p:txBody>
          <a:bodyPr/>
          <a:lstStyle/>
          <a:p>
            <a:pPr algn="l"/>
            <a:r>
              <a:rPr lang="en-US" sz="4000" dirty="0">
                <a:solidFill>
                  <a:schemeClr val="accent1">
                    <a:lumMod val="50000"/>
                  </a:schemeClr>
                </a:solidFill>
              </a:rPr>
              <a:t>Biological data curation workflow</a:t>
            </a:r>
          </a:p>
        </p:txBody>
      </p:sp>
      <p:sp>
        <p:nvSpPr>
          <p:cNvPr id="11" name="Slide Number Placeholder 3"/>
          <p:cNvSpPr txBox="1">
            <a:spLocks/>
          </p:cNvSpPr>
          <p:nvPr/>
        </p:nvSpPr>
        <p:spPr>
          <a:xfrm>
            <a:off x="8077200" y="6356355"/>
            <a:ext cx="2133600" cy="365125"/>
          </a:xfrm>
          <a:prstGeom prst="rect">
            <a:avLst/>
          </a:prstGeom>
        </p:spPr>
        <p:txBody>
          <a:bodyPr/>
          <a:lstStyle/>
          <a:p>
            <a:pPr algn="r">
              <a:defRPr/>
            </a:pPr>
            <a:fld id="{A6FA6038-F54F-40FB-8A4A-1DC313D33DF7}" type="slidenum">
              <a:rPr lang="en-US"/>
              <a:pPr algn="r">
                <a:defRPr/>
              </a:pPr>
              <a:t>25</a:t>
            </a:fld>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7EC7C-5F68-E185-D8F4-2A037970AC45}"/>
              </a:ext>
            </a:extLst>
          </p:cNvPr>
          <p:cNvSpPr>
            <a:spLocks noGrp="1"/>
          </p:cNvSpPr>
          <p:nvPr>
            <p:ph type="title"/>
          </p:nvPr>
        </p:nvSpPr>
        <p:spPr>
          <a:xfrm>
            <a:off x="0" y="-76200"/>
            <a:ext cx="9400208" cy="1143000"/>
          </a:xfrm>
        </p:spPr>
        <p:txBody>
          <a:bodyPr/>
          <a:lstStyle/>
          <a:p>
            <a:pPr algn="l"/>
            <a:r>
              <a:rPr lang="en-US" dirty="0"/>
              <a:t>Case study: Small Molecule Antiviral Compound Collection (SMACC)</a:t>
            </a:r>
          </a:p>
        </p:txBody>
      </p:sp>
      <p:pic>
        <p:nvPicPr>
          <p:cNvPr id="103" name="Picture 102">
            <a:extLst>
              <a:ext uri="{FF2B5EF4-FFF2-40B4-BE49-F238E27FC236}">
                <a16:creationId xmlns:a16="http://schemas.microsoft.com/office/drawing/2014/main" id="{35511F0A-58BA-8F2C-FB93-8D8DF5A381D3}"/>
              </a:ext>
            </a:extLst>
          </p:cNvPr>
          <p:cNvPicPr>
            <a:picLocks noChangeAspect="1"/>
          </p:cNvPicPr>
          <p:nvPr/>
        </p:nvPicPr>
        <p:blipFill>
          <a:blip r:embed="rId2"/>
          <a:stretch>
            <a:fillRect/>
          </a:stretch>
        </p:blipFill>
        <p:spPr>
          <a:xfrm>
            <a:off x="2514600" y="1010913"/>
            <a:ext cx="7750673" cy="5580888"/>
          </a:xfrm>
          <a:prstGeom prst="rect">
            <a:avLst/>
          </a:prstGeom>
        </p:spPr>
      </p:pic>
      <p:sp>
        <p:nvSpPr>
          <p:cNvPr id="105" name="TextBox 104">
            <a:extLst>
              <a:ext uri="{FF2B5EF4-FFF2-40B4-BE49-F238E27FC236}">
                <a16:creationId xmlns:a16="http://schemas.microsoft.com/office/drawing/2014/main" id="{639E3C5D-186B-332B-79F7-A4E7426560B8}"/>
              </a:ext>
            </a:extLst>
          </p:cNvPr>
          <p:cNvSpPr txBox="1"/>
          <p:nvPr/>
        </p:nvSpPr>
        <p:spPr>
          <a:xfrm>
            <a:off x="50833" y="6382482"/>
            <a:ext cx="6094878" cy="369332"/>
          </a:xfrm>
          <a:prstGeom prst="rect">
            <a:avLst/>
          </a:prstGeom>
          <a:noFill/>
        </p:spPr>
        <p:txBody>
          <a:bodyPr wrap="square">
            <a:spAutoFit/>
          </a:bodyPr>
          <a:lstStyle/>
          <a:p>
            <a:r>
              <a:rPr lang="en-US" dirty="0">
                <a:solidFill>
                  <a:srgbClr val="00B0F0"/>
                </a:solidFill>
              </a:rPr>
              <a:t>https://smacc.mml.unc.edu.</a:t>
            </a:r>
          </a:p>
        </p:txBody>
      </p:sp>
      <p:sp>
        <p:nvSpPr>
          <p:cNvPr id="106" name="Rectangle 1">
            <a:extLst>
              <a:ext uri="{FF2B5EF4-FFF2-40B4-BE49-F238E27FC236}">
                <a16:creationId xmlns:a16="http://schemas.microsoft.com/office/drawing/2014/main" id="{D6A65B45-8E04-9115-6E9F-F64B15191B78}"/>
              </a:ext>
            </a:extLst>
          </p:cNvPr>
          <p:cNvSpPr>
            <a:spLocks noChangeArrowheads="1"/>
          </p:cNvSpPr>
          <p:nvPr/>
        </p:nvSpPr>
        <p:spPr bwMode="auto">
          <a:xfrm>
            <a:off x="8153400" y="642725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8" name="TextBox 107">
            <a:extLst>
              <a:ext uri="{FF2B5EF4-FFF2-40B4-BE49-F238E27FC236}">
                <a16:creationId xmlns:a16="http://schemas.microsoft.com/office/drawing/2014/main" id="{E2ABACD0-9DA6-0B46-E401-A681E7A21B5A}"/>
              </a:ext>
            </a:extLst>
          </p:cNvPr>
          <p:cNvSpPr txBox="1"/>
          <p:nvPr/>
        </p:nvSpPr>
        <p:spPr>
          <a:xfrm>
            <a:off x="6858000" y="6334925"/>
            <a:ext cx="6165476"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5B616B"/>
              </a:solidFill>
              <a:effectLst/>
              <a:latin typeface="BlinkMacSystemFont"/>
            </a:endParaRPr>
          </a:p>
          <a:p>
            <a:pPr marL="0" marR="0" lvl="0" indent="0" algn="l" defTabSz="914400" rtl="0" eaLnBrk="0" fontAlgn="base" latinLnBrk="0" hangingPunct="0">
              <a:lnSpc>
                <a:spcPct val="100000"/>
              </a:lnSpc>
              <a:spcBef>
                <a:spcPct val="0"/>
              </a:spcBef>
              <a:spcAft>
                <a:spcPct val="0"/>
              </a:spcAft>
              <a:buClrTx/>
              <a:buSzTx/>
              <a:tabLst/>
            </a:pPr>
            <a:r>
              <a:rPr lang="en-US" altLang="en-US" sz="1200" dirty="0">
                <a:solidFill>
                  <a:srgbClr val="0071BC"/>
                </a:solidFill>
                <a:latin typeface="BlinkMacSystemFont"/>
              </a:rPr>
              <a:t>Martin, H. et al, Antiviral Res., </a:t>
            </a:r>
            <a:r>
              <a:rPr kumimoji="0" lang="en-US" altLang="en-US" sz="1200" b="0" i="0" u="none" strike="noStrike" cap="none" normalizeH="0" baseline="0" dirty="0">
                <a:ln>
                  <a:noFill/>
                </a:ln>
                <a:solidFill>
                  <a:srgbClr val="5B616B"/>
                </a:solidFill>
                <a:effectLst/>
                <a:latin typeface="BlinkMacSystemFont"/>
              </a:rPr>
              <a:t>2023 Sep;217:105620.</a:t>
            </a:r>
            <a:r>
              <a:rPr kumimoji="0" lang="en-US" altLang="en-US" sz="120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682765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F5E49-F0AE-87C3-67F8-BEC25C76989A}"/>
              </a:ext>
            </a:extLst>
          </p:cNvPr>
          <p:cNvSpPr>
            <a:spLocks noGrp="1"/>
          </p:cNvSpPr>
          <p:nvPr>
            <p:ph type="title"/>
          </p:nvPr>
        </p:nvSpPr>
        <p:spPr>
          <a:xfrm>
            <a:off x="802314" y="18461"/>
            <a:ext cx="10515600" cy="1158552"/>
          </a:xfrm>
        </p:spPr>
        <p:txBody>
          <a:bodyPr/>
          <a:lstStyle/>
          <a:p>
            <a:pPr algn="l"/>
            <a:r>
              <a:rPr lang="en-US" dirty="0"/>
              <a:t>Generalized Workflow </a:t>
            </a:r>
          </a:p>
        </p:txBody>
      </p:sp>
      <p:sp>
        <p:nvSpPr>
          <p:cNvPr id="4" name="Rectangle 3">
            <a:extLst>
              <a:ext uri="{FF2B5EF4-FFF2-40B4-BE49-F238E27FC236}">
                <a16:creationId xmlns:a16="http://schemas.microsoft.com/office/drawing/2014/main" id="{F9BB77DF-3A50-142E-3124-7F916B0AB9B6}"/>
              </a:ext>
            </a:extLst>
          </p:cNvPr>
          <p:cNvSpPr/>
          <p:nvPr/>
        </p:nvSpPr>
        <p:spPr>
          <a:xfrm>
            <a:off x="300127" y="2945368"/>
            <a:ext cx="11591746" cy="1937773"/>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90FB0A07-6E75-B2C8-851C-A7DDBBD4CCD4}"/>
              </a:ext>
            </a:extLst>
          </p:cNvPr>
          <p:cNvSpPr txBox="1"/>
          <p:nvPr/>
        </p:nvSpPr>
        <p:spPr>
          <a:xfrm>
            <a:off x="300127" y="2928260"/>
            <a:ext cx="11591746" cy="523220"/>
          </a:xfrm>
          <a:prstGeom prst="rect">
            <a:avLst/>
          </a:prstGeom>
          <a:noFill/>
        </p:spPr>
        <p:txBody>
          <a:bodyPr wrap="square" rtlCol="0">
            <a:spAutoFit/>
          </a:bodyPr>
          <a:lstStyle/>
          <a:p>
            <a:pPr algn="ctr"/>
            <a:r>
              <a:rPr lang="en-US" sz="2800" dirty="0">
                <a:solidFill>
                  <a:schemeClr val="bg1"/>
                </a:solidFill>
                <a:latin typeface="Times New Roman" panose="02020603050405020304" pitchFamily="18" charset="0"/>
                <a:cs typeface="Times New Roman" panose="02020603050405020304" pitchFamily="18" charset="0"/>
              </a:rPr>
              <a:t>2. Protein Conservation Analysis</a:t>
            </a:r>
          </a:p>
        </p:txBody>
      </p:sp>
      <p:sp>
        <p:nvSpPr>
          <p:cNvPr id="15" name="Rectangle 14">
            <a:extLst>
              <a:ext uri="{FF2B5EF4-FFF2-40B4-BE49-F238E27FC236}">
                <a16:creationId xmlns:a16="http://schemas.microsoft.com/office/drawing/2014/main" id="{A5976AC7-F620-0515-E0C6-0738502198E5}"/>
              </a:ext>
            </a:extLst>
          </p:cNvPr>
          <p:cNvSpPr/>
          <p:nvPr/>
        </p:nvSpPr>
        <p:spPr>
          <a:xfrm>
            <a:off x="300127" y="1005078"/>
            <a:ext cx="11591746" cy="193777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FC7FA886-903E-3A20-5997-CE432B07C2CE}"/>
              </a:ext>
            </a:extLst>
          </p:cNvPr>
          <p:cNvSpPr txBox="1"/>
          <p:nvPr/>
        </p:nvSpPr>
        <p:spPr>
          <a:xfrm>
            <a:off x="340235" y="970862"/>
            <a:ext cx="11591746" cy="523220"/>
          </a:xfrm>
          <a:prstGeom prst="rect">
            <a:avLst/>
          </a:prstGeom>
          <a:noFill/>
        </p:spPr>
        <p:txBody>
          <a:bodyPr wrap="square" rtlCol="0">
            <a:spAutoFit/>
          </a:bodyPr>
          <a:lstStyle/>
          <a:p>
            <a:pPr algn="ctr"/>
            <a:r>
              <a:rPr lang="en-US" sz="2800" dirty="0">
                <a:solidFill>
                  <a:schemeClr val="bg1"/>
                </a:solidFill>
                <a:latin typeface="Times New Roman" panose="02020603050405020304" pitchFamily="18" charset="0"/>
                <a:cs typeface="Times New Roman" panose="02020603050405020304" pitchFamily="18" charset="0"/>
              </a:rPr>
              <a:t>1. Database Generation</a:t>
            </a:r>
          </a:p>
        </p:txBody>
      </p:sp>
      <p:sp>
        <p:nvSpPr>
          <p:cNvPr id="17" name="Freeform 16">
            <a:extLst>
              <a:ext uri="{FF2B5EF4-FFF2-40B4-BE49-F238E27FC236}">
                <a16:creationId xmlns:a16="http://schemas.microsoft.com/office/drawing/2014/main" id="{3F6F5CE1-5DA3-4BF6-743F-E15482512BAF}"/>
              </a:ext>
            </a:extLst>
          </p:cNvPr>
          <p:cNvSpPr/>
          <p:nvPr/>
        </p:nvSpPr>
        <p:spPr>
          <a:xfrm flipH="1">
            <a:off x="2323576" y="3905003"/>
            <a:ext cx="358886" cy="419829"/>
          </a:xfrm>
          <a:custGeom>
            <a:avLst/>
            <a:gdLst>
              <a:gd name="connsiteX0" fmla="*/ 0 w 358886"/>
              <a:gd name="connsiteY0" fmla="*/ 83966 h 419829"/>
              <a:gd name="connsiteX1" fmla="*/ 179443 w 358886"/>
              <a:gd name="connsiteY1" fmla="*/ 83966 h 419829"/>
              <a:gd name="connsiteX2" fmla="*/ 179443 w 358886"/>
              <a:gd name="connsiteY2" fmla="*/ 0 h 419829"/>
              <a:gd name="connsiteX3" fmla="*/ 358886 w 358886"/>
              <a:gd name="connsiteY3" fmla="*/ 209915 h 419829"/>
              <a:gd name="connsiteX4" fmla="*/ 179443 w 358886"/>
              <a:gd name="connsiteY4" fmla="*/ 419829 h 419829"/>
              <a:gd name="connsiteX5" fmla="*/ 179443 w 358886"/>
              <a:gd name="connsiteY5" fmla="*/ 335863 h 419829"/>
              <a:gd name="connsiteX6" fmla="*/ 0 w 358886"/>
              <a:gd name="connsiteY6" fmla="*/ 335863 h 419829"/>
              <a:gd name="connsiteX7" fmla="*/ 0 w 358886"/>
              <a:gd name="connsiteY7" fmla="*/ 83966 h 41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886" h="419829">
                <a:moveTo>
                  <a:pt x="0" y="83966"/>
                </a:moveTo>
                <a:lnTo>
                  <a:pt x="179443" y="83966"/>
                </a:lnTo>
                <a:lnTo>
                  <a:pt x="179443" y="0"/>
                </a:lnTo>
                <a:lnTo>
                  <a:pt x="358886" y="209915"/>
                </a:lnTo>
                <a:lnTo>
                  <a:pt x="179443" y="419829"/>
                </a:lnTo>
                <a:lnTo>
                  <a:pt x="179443" y="335863"/>
                </a:lnTo>
                <a:lnTo>
                  <a:pt x="0" y="335863"/>
                </a:lnTo>
                <a:lnTo>
                  <a:pt x="0" y="83966"/>
                </a:lnTo>
                <a:close/>
              </a:path>
            </a:pathLst>
          </a:custGeom>
          <a:solidFill>
            <a:schemeClr val="bg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83966" rIns="107666" bIns="83966" numCol="1" spcCol="1270" anchor="ctr" anchorCtr="0">
            <a:noAutofit/>
          </a:bodyPr>
          <a:lstStyle/>
          <a:p>
            <a:pPr marL="0" lvl="0" indent="0" algn="ctr" defTabSz="622300">
              <a:lnSpc>
                <a:spcPct val="90000"/>
              </a:lnSpc>
              <a:spcBef>
                <a:spcPct val="0"/>
              </a:spcBef>
              <a:spcAft>
                <a:spcPct val="35000"/>
              </a:spcAft>
              <a:buNone/>
            </a:pPr>
            <a:endParaRPr lang="en-US" kern="1200">
              <a:latin typeface="Times New Roman" panose="02020603050405020304" pitchFamily="18" charset="0"/>
              <a:cs typeface="Times New Roman" panose="02020603050405020304" pitchFamily="18" charset="0"/>
            </a:endParaRPr>
          </a:p>
        </p:txBody>
      </p:sp>
      <p:sp>
        <p:nvSpPr>
          <p:cNvPr id="18" name="Freeform 17">
            <a:extLst>
              <a:ext uri="{FF2B5EF4-FFF2-40B4-BE49-F238E27FC236}">
                <a16:creationId xmlns:a16="http://schemas.microsoft.com/office/drawing/2014/main" id="{A8CEF6ED-9E80-F93B-3E41-140F87107410}"/>
              </a:ext>
            </a:extLst>
          </p:cNvPr>
          <p:cNvSpPr/>
          <p:nvPr/>
        </p:nvSpPr>
        <p:spPr>
          <a:xfrm flipH="1">
            <a:off x="4693584" y="3905003"/>
            <a:ext cx="358886" cy="419829"/>
          </a:xfrm>
          <a:custGeom>
            <a:avLst/>
            <a:gdLst>
              <a:gd name="connsiteX0" fmla="*/ 0 w 358886"/>
              <a:gd name="connsiteY0" fmla="*/ 83966 h 419829"/>
              <a:gd name="connsiteX1" fmla="*/ 179443 w 358886"/>
              <a:gd name="connsiteY1" fmla="*/ 83966 h 419829"/>
              <a:gd name="connsiteX2" fmla="*/ 179443 w 358886"/>
              <a:gd name="connsiteY2" fmla="*/ 0 h 419829"/>
              <a:gd name="connsiteX3" fmla="*/ 358886 w 358886"/>
              <a:gd name="connsiteY3" fmla="*/ 209915 h 419829"/>
              <a:gd name="connsiteX4" fmla="*/ 179443 w 358886"/>
              <a:gd name="connsiteY4" fmla="*/ 419829 h 419829"/>
              <a:gd name="connsiteX5" fmla="*/ 179443 w 358886"/>
              <a:gd name="connsiteY5" fmla="*/ 335863 h 419829"/>
              <a:gd name="connsiteX6" fmla="*/ 0 w 358886"/>
              <a:gd name="connsiteY6" fmla="*/ 335863 h 419829"/>
              <a:gd name="connsiteX7" fmla="*/ 0 w 358886"/>
              <a:gd name="connsiteY7" fmla="*/ 83966 h 41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886" h="419829">
                <a:moveTo>
                  <a:pt x="0" y="83966"/>
                </a:moveTo>
                <a:lnTo>
                  <a:pt x="179443" y="83966"/>
                </a:lnTo>
                <a:lnTo>
                  <a:pt x="179443" y="0"/>
                </a:lnTo>
                <a:lnTo>
                  <a:pt x="358886" y="209915"/>
                </a:lnTo>
                <a:lnTo>
                  <a:pt x="179443" y="419829"/>
                </a:lnTo>
                <a:lnTo>
                  <a:pt x="179443" y="335863"/>
                </a:lnTo>
                <a:lnTo>
                  <a:pt x="0" y="335863"/>
                </a:lnTo>
                <a:lnTo>
                  <a:pt x="0" y="83966"/>
                </a:lnTo>
                <a:close/>
              </a:path>
            </a:pathLst>
          </a:custGeom>
          <a:solidFill>
            <a:schemeClr val="bg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83966" rIns="107666" bIns="83966" numCol="1" spcCol="1270" anchor="ctr" anchorCtr="0">
            <a:noAutofit/>
          </a:bodyPr>
          <a:lstStyle/>
          <a:p>
            <a:pPr marL="0" lvl="0" indent="0" algn="ctr" defTabSz="622300">
              <a:lnSpc>
                <a:spcPct val="90000"/>
              </a:lnSpc>
              <a:spcBef>
                <a:spcPct val="0"/>
              </a:spcBef>
              <a:spcAft>
                <a:spcPct val="35000"/>
              </a:spcAft>
              <a:buNone/>
            </a:pPr>
            <a:endParaRPr lang="en-US" kern="1200">
              <a:latin typeface="Times New Roman" panose="02020603050405020304" pitchFamily="18" charset="0"/>
              <a:cs typeface="Times New Roman" panose="02020603050405020304" pitchFamily="18" charset="0"/>
            </a:endParaRPr>
          </a:p>
        </p:txBody>
      </p:sp>
      <p:sp>
        <p:nvSpPr>
          <p:cNvPr id="19" name="Freeform 18">
            <a:extLst>
              <a:ext uri="{FF2B5EF4-FFF2-40B4-BE49-F238E27FC236}">
                <a16:creationId xmlns:a16="http://schemas.microsoft.com/office/drawing/2014/main" id="{0B7665D5-8B4E-247D-AE91-B72DD24B673A}"/>
              </a:ext>
            </a:extLst>
          </p:cNvPr>
          <p:cNvSpPr/>
          <p:nvPr/>
        </p:nvSpPr>
        <p:spPr>
          <a:xfrm flipH="1">
            <a:off x="7063592" y="3905003"/>
            <a:ext cx="358886" cy="419829"/>
          </a:xfrm>
          <a:custGeom>
            <a:avLst/>
            <a:gdLst>
              <a:gd name="connsiteX0" fmla="*/ 0 w 358886"/>
              <a:gd name="connsiteY0" fmla="*/ 83966 h 419829"/>
              <a:gd name="connsiteX1" fmla="*/ 179443 w 358886"/>
              <a:gd name="connsiteY1" fmla="*/ 83966 h 419829"/>
              <a:gd name="connsiteX2" fmla="*/ 179443 w 358886"/>
              <a:gd name="connsiteY2" fmla="*/ 0 h 419829"/>
              <a:gd name="connsiteX3" fmla="*/ 358886 w 358886"/>
              <a:gd name="connsiteY3" fmla="*/ 209915 h 419829"/>
              <a:gd name="connsiteX4" fmla="*/ 179443 w 358886"/>
              <a:gd name="connsiteY4" fmla="*/ 419829 h 419829"/>
              <a:gd name="connsiteX5" fmla="*/ 179443 w 358886"/>
              <a:gd name="connsiteY5" fmla="*/ 335863 h 419829"/>
              <a:gd name="connsiteX6" fmla="*/ 0 w 358886"/>
              <a:gd name="connsiteY6" fmla="*/ 335863 h 419829"/>
              <a:gd name="connsiteX7" fmla="*/ 0 w 358886"/>
              <a:gd name="connsiteY7" fmla="*/ 83966 h 41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886" h="419829">
                <a:moveTo>
                  <a:pt x="0" y="83966"/>
                </a:moveTo>
                <a:lnTo>
                  <a:pt x="179443" y="83966"/>
                </a:lnTo>
                <a:lnTo>
                  <a:pt x="179443" y="0"/>
                </a:lnTo>
                <a:lnTo>
                  <a:pt x="358886" y="209915"/>
                </a:lnTo>
                <a:lnTo>
                  <a:pt x="179443" y="419829"/>
                </a:lnTo>
                <a:lnTo>
                  <a:pt x="179443" y="335863"/>
                </a:lnTo>
                <a:lnTo>
                  <a:pt x="0" y="335863"/>
                </a:lnTo>
                <a:lnTo>
                  <a:pt x="0" y="83966"/>
                </a:lnTo>
                <a:close/>
              </a:path>
            </a:pathLst>
          </a:custGeom>
          <a:solidFill>
            <a:schemeClr val="bg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83966" rIns="107666" bIns="83966" numCol="1" spcCol="1270" anchor="ctr" anchorCtr="0">
            <a:noAutofit/>
          </a:bodyPr>
          <a:lstStyle/>
          <a:p>
            <a:pPr marL="0" lvl="0" indent="0" algn="ctr" defTabSz="622300">
              <a:lnSpc>
                <a:spcPct val="90000"/>
              </a:lnSpc>
              <a:spcBef>
                <a:spcPct val="0"/>
              </a:spcBef>
              <a:spcAft>
                <a:spcPct val="35000"/>
              </a:spcAft>
              <a:buNone/>
            </a:pPr>
            <a:endParaRPr lang="en-US" kern="1200">
              <a:latin typeface="Times New Roman" panose="02020603050405020304" pitchFamily="18" charset="0"/>
              <a:cs typeface="Times New Roman" panose="02020603050405020304" pitchFamily="18" charset="0"/>
            </a:endParaRPr>
          </a:p>
        </p:txBody>
      </p:sp>
      <p:sp>
        <p:nvSpPr>
          <p:cNvPr id="20" name="Freeform 19">
            <a:extLst>
              <a:ext uri="{FF2B5EF4-FFF2-40B4-BE49-F238E27FC236}">
                <a16:creationId xmlns:a16="http://schemas.microsoft.com/office/drawing/2014/main" id="{44617DD1-74A1-F2B2-E376-0A481F185372}"/>
              </a:ext>
            </a:extLst>
          </p:cNvPr>
          <p:cNvSpPr/>
          <p:nvPr/>
        </p:nvSpPr>
        <p:spPr>
          <a:xfrm flipH="1">
            <a:off x="9433600" y="3905003"/>
            <a:ext cx="358886" cy="419829"/>
          </a:xfrm>
          <a:custGeom>
            <a:avLst/>
            <a:gdLst>
              <a:gd name="connsiteX0" fmla="*/ 0 w 358886"/>
              <a:gd name="connsiteY0" fmla="*/ 83966 h 419829"/>
              <a:gd name="connsiteX1" fmla="*/ 179443 w 358886"/>
              <a:gd name="connsiteY1" fmla="*/ 83966 h 419829"/>
              <a:gd name="connsiteX2" fmla="*/ 179443 w 358886"/>
              <a:gd name="connsiteY2" fmla="*/ 0 h 419829"/>
              <a:gd name="connsiteX3" fmla="*/ 358886 w 358886"/>
              <a:gd name="connsiteY3" fmla="*/ 209915 h 419829"/>
              <a:gd name="connsiteX4" fmla="*/ 179443 w 358886"/>
              <a:gd name="connsiteY4" fmla="*/ 419829 h 419829"/>
              <a:gd name="connsiteX5" fmla="*/ 179443 w 358886"/>
              <a:gd name="connsiteY5" fmla="*/ 335863 h 419829"/>
              <a:gd name="connsiteX6" fmla="*/ 0 w 358886"/>
              <a:gd name="connsiteY6" fmla="*/ 335863 h 419829"/>
              <a:gd name="connsiteX7" fmla="*/ 0 w 358886"/>
              <a:gd name="connsiteY7" fmla="*/ 83966 h 41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886" h="419829">
                <a:moveTo>
                  <a:pt x="0" y="83966"/>
                </a:moveTo>
                <a:lnTo>
                  <a:pt x="179443" y="83966"/>
                </a:lnTo>
                <a:lnTo>
                  <a:pt x="179443" y="0"/>
                </a:lnTo>
                <a:lnTo>
                  <a:pt x="358886" y="209915"/>
                </a:lnTo>
                <a:lnTo>
                  <a:pt x="179443" y="419829"/>
                </a:lnTo>
                <a:lnTo>
                  <a:pt x="179443" y="335863"/>
                </a:lnTo>
                <a:lnTo>
                  <a:pt x="0" y="335863"/>
                </a:lnTo>
                <a:lnTo>
                  <a:pt x="0" y="83966"/>
                </a:lnTo>
                <a:close/>
              </a:path>
            </a:pathLst>
          </a:custGeom>
          <a:solidFill>
            <a:schemeClr val="bg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83966" rIns="107666" bIns="83966" numCol="1" spcCol="1270" anchor="ctr" anchorCtr="0">
            <a:noAutofit/>
          </a:bodyPr>
          <a:lstStyle/>
          <a:p>
            <a:pPr marL="0" lvl="0" indent="0" algn="ctr" defTabSz="622300">
              <a:lnSpc>
                <a:spcPct val="90000"/>
              </a:lnSpc>
              <a:spcBef>
                <a:spcPct val="0"/>
              </a:spcBef>
              <a:spcAft>
                <a:spcPct val="35000"/>
              </a:spcAft>
              <a:buNone/>
            </a:pPr>
            <a:endParaRPr lang="en-US" kern="1200">
              <a:latin typeface="Times New Roman" panose="02020603050405020304" pitchFamily="18" charset="0"/>
              <a:cs typeface="Times New Roman" panose="02020603050405020304" pitchFamily="18" charset="0"/>
            </a:endParaRPr>
          </a:p>
        </p:txBody>
      </p:sp>
      <p:sp>
        <p:nvSpPr>
          <p:cNvPr id="21" name="Freeform 20">
            <a:extLst>
              <a:ext uri="{FF2B5EF4-FFF2-40B4-BE49-F238E27FC236}">
                <a16:creationId xmlns:a16="http://schemas.microsoft.com/office/drawing/2014/main" id="{8786C357-01EC-6313-64D4-9F4FDAF3A9DA}"/>
              </a:ext>
            </a:extLst>
          </p:cNvPr>
          <p:cNvSpPr/>
          <p:nvPr/>
        </p:nvSpPr>
        <p:spPr>
          <a:xfrm>
            <a:off x="9941459" y="3530143"/>
            <a:ext cx="1692862" cy="1158552"/>
          </a:xfrm>
          <a:custGeom>
            <a:avLst/>
            <a:gdLst>
              <a:gd name="connsiteX0" fmla="*/ 0 w 1692862"/>
              <a:gd name="connsiteY0" fmla="*/ 115855 h 1158552"/>
              <a:gd name="connsiteX1" fmla="*/ 115855 w 1692862"/>
              <a:gd name="connsiteY1" fmla="*/ 0 h 1158552"/>
              <a:gd name="connsiteX2" fmla="*/ 1577007 w 1692862"/>
              <a:gd name="connsiteY2" fmla="*/ 0 h 1158552"/>
              <a:gd name="connsiteX3" fmla="*/ 1692862 w 1692862"/>
              <a:gd name="connsiteY3" fmla="*/ 115855 h 1158552"/>
              <a:gd name="connsiteX4" fmla="*/ 1692862 w 1692862"/>
              <a:gd name="connsiteY4" fmla="*/ 1042697 h 1158552"/>
              <a:gd name="connsiteX5" fmla="*/ 1577007 w 1692862"/>
              <a:gd name="connsiteY5" fmla="*/ 1158552 h 1158552"/>
              <a:gd name="connsiteX6" fmla="*/ 115855 w 1692862"/>
              <a:gd name="connsiteY6" fmla="*/ 1158552 h 1158552"/>
              <a:gd name="connsiteX7" fmla="*/ 0 w 1692862"/>
              <a:gd name="connsiteY7" fmla="*/ 1042697 h 1158552"/>
              <a:gd name="connsiteX8" fmla="*/ 0 w 1692862"/>
              <a:gd name="connsiteY8" fmla="*/ 115855 h 1158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2862" h="1158552">
                <a:moveTo>
                  <a:pt x="0" y="115855"/>
                </a:moveTo>
                <a:cubicBezTo>
                  <a:pt x="0" y="51870"/>
                  <a:pt x="51870" y="0"/>
                  <a:pt x="115855" y="0"/>
                </a:cubicBezTo>
                <a:lnTo>
                  <a:pt x="1577007" y="0"/>
                </a:lnTo>
                <a:cubicBezTo>
                  <a:pt x="1640992" y="0"/>
                  <a:pt x="1692862" y="51870"/>
                  <a:pt x="1692862" y="115855"/>
                </a:cubicBezTo>
                <a:lnTo>
                  <a:pt x="1692862" y="1042697"/>
                </a:lnTo>
                <a:cubicBezTo>
                  <a:pt x="1692862" y="1106682"/>
                  <a:pt x="1640992" y="1158552"/>
                  <a:pt x="1577007" y="1158552"/>
                </a:cubicBezTo>
                <a:lnTo>
                  <a:pt x="115855" y="1158552"/>
                </a:lnTo>
                <a:cubicBezTo>
                  <a:pt x="51870" y="1158552"/>
                  <a:pt x="0" y="1106682"/>
                  <a:pt x="0" y="1042697"/>
                </a:cubicBezTo>
                <a:lnTo>
                  <a:pt x="0" y="115855"/>
                </a:lnTo>
                <a:close/>
              </a:path>
            </a:pathLst>
          </a:custGeom>
          <a:solidFill>
            <a:schemeClr val="bg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2513" tIns="102513" rIns="102513" bIns="102513" numCol="1" spcCol="1270" anchor="ctr" anchorCtr="0">
            <a:noAutofit/>
          </a:bodyPr>
          <a:lstStyle/>
          <a:p>
            <a:pPr marL="0" lvl="0" indent="0" algn="ctr" defTabSz="800100">
              <a:lnSpc>
                <a:spcPct val="90000"/>
              </a:lnSpc>
              <a:spcBef>
                <a:spcPct val="0"/>
              </a:spcBef>
              <a:spcAft>
                <a:spcPct val="35000"/>
              </a:spcAft>
              <a:buNone/>
            </a:pPr>
            <a:r>
              <a:rPr lang="en-US" kern="1200" dirty="0">
                <a:solidFill>
                  <a:srgbClr val="002060"/>
                </a:solidFill>
                <a:latin typeface="Times New Roman" panose="02020603050405020304" pitchFamily="18" charset="0"/>
                <a:cs typeface="Times New Roman" panose="02020603050405020304" pitchFamily="18" charset="0"/>
              </a:rPr>
              <a:t>ID Viral Proteins with crystalized ligand in PDB</a:t>
            </a:r>
          </a:p>
        </p:txBody>
      </p:sp>
      <p:sp>
        <p:nvSpPr>
          <p:cNvPr id="22" name="Freeform 21">
            <a:extLst>
              <a:ext uri="{FF2B5EF4-FFF2-40B4-BE49-F238E27FC236}">
                <a16:creationId xmlns:a16="http://schemas.microsoft.com/office/drawing/2014/main" id="{1AC0F27A-1FA9-E75C-9420-395F97D6ABC5}"/>
              </a:ext>
            </a:extLst>
          </p:cNvPr>
          <p:cNvSpPr/>
          <p:nvPr/>
        </p:nvSpPr>
        <p:spPr>
          <a:xfrm>
            <a:off x="7571451" y="3530143"/>
            <a:ext cx="1692862" cy="1158552"/>
          </a:xfrm>
          <a:custGeom>
            <a:avLst/>
            <a:gdLst>
              <a:gd name="connsiteX0" fmla="*/ 0 w 1692862"/>
              <a:gd name="connsiteY0" fmla="*/ 115855 h 1158552"/>
              <a:gd name="connsiteX1" fmla="*/ 115855 w 1692862"/>
              <a:gd name="connsiteY1" fmla="*/ 0 h 1158552"/>
              <a:gd name="connsiteX2" fmla="*/ 1577007 w 1692862"/>
              <a:gd name="connsiteY2" fmla="*/ 0 h 1158552"/>
              <a:gd name="connsiteX3" fmla="*/ 1692862 w 1692862"/>
              <a:gd name="connsiteY3" fmla="*/ 115855 h 1158552"/>
              <a:gd name="connsiteX4" fmla="*/ 1692862 w 1692862"/>
              <a:gd name="connsiteY4" fmla="*/ 1042697 h 1158552"/>
              <a:gd name="connsiteX5" fmla="*/ 1577007 w 1692862"/>
              <a:gd name="connsiteY5" fmla="*/ 1158552 h 1158552"/>
              <a:gd name="connsiteX6" fmla="*/ 115855 w 1692862"/>
              <a:gd name="connsiteY6" fmla="*/ 1158552 h 1158552"/>
              <a:gd name="connsiteX7" fmla="*/ 0 w 1692862"/>
              <a:gd name="connsiteY7" fmla="*/ 1042697 h 1158552"/>
              <a:gd name="connsiteX8" fmla="*/ 0 w 1692862"/>
              <a:gd name="connsiteY8" fmla="*/ 115855 h 1158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2862" h="1158552">
                <a:moveTo>
                  <a:pt x="0" y="115855"/>
                </a:moveTo>
                <a:cubicBezTo>
                  <a:pt x="0" y="51870"/>
                  <a:pt x="51870" y="0"/>
                  <a:pt x="115855" y="0"/>
                </a:cubicBezTo>
                <a:lnTo>
                  <a:pt x="1577007" y="0"/>
                </a:lnTo>
                <a:cubicBezTo>
                  <a:pt x="1640992" y="0"/>
                  <a:pt x="1692862" y="51870"/>
                  <a:pt x="1692862" y="115855"/>
                </a:cubicBezTo>
                <a:lnTo>
                  <a:pt x="1692862" y="1042697"/>
                </a:lnTo>
                <a:cubicBezTo>
                  <a:pt x="1692862" y="1106682"/>
                  <a:pt x="1640992" y="1158552"/>
                  <a:pt x="1577007" y="1158552"/>
                </a:cubicBezTo>
                <a:lnTo>
                  <a:pt x="115855" y="1158552"/>
                </a:lnTo>
                <a:cubicBezTo>
                  <a:pt x="51870" y="1158552"/>
                  <a:pt x="0" y="1106682"/>
                  <a:pt x="0" y="1042697"/>
                </a:cubicBezTo>
                <a:lnTo>
                  <a:pt x="0" y="115855"/>
                </a:lnTo>
                <a:close/>
              </a:path>
            </a:pathLst>
          </a:custGeom>
          <a:solidFill>
            <a:schemeClr val="bg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2513" tIns="102513" rIns="102513" bIns="102513" numCol="1" spcCol="1270" anchor="ctr" anchorCtr="0">
            <a:noAutofit/>
          </a:bodyPr>
          <a:lstStyle/>
          <a:p>
            <a:pPr marL="0" lvl="0" indent="0" algn="ctr" defTabSz="800100">
              <a:lnSpc>
                <a:spcPct val="90000"/>
              </a:lnSpc>
              <a:spcBef>
                <a:spcPct val="0"/>
              </a:spcBef>
              <a:spcAft>
                <a:spcPct val="35000"/>
              </a:spcAft>
              <a:buNone/>
            </a:pPr>
            <a:r>
              <a:rPr lang="en-US" kern="1200" dirty="0">
                <a:solidFill>
                  <a:srgbClr val="002060"/>
                </a:solidFill>
                <a:latin typeface="Times New Roman" panose="02020603050405020304" pitchFamily="18" charset="0"/>
                <a:cs typeface="Times New Roman" panose="02020603050405020304" pitchFamily="18" charset="0"/>
              </a:rPr>
              <a:t>BLAST+ Search for all homologs</a:t>
            </a:r>
          </a:p>
        </p:txBody>
      </p:sp>
      <p:sp>
        <p:nvSpPr>
          <p:cNvPr id="23" name="Freeform 22">
            <a:extLst>
              <a:ext uri="{FF2B5EF4-FFF2-40B4-BE49-F238E27FC236}">
                <a16:creationId xmlns:a16="http://schemas.microsoft.com/office/drawing/2014/main" id="{F45EE20C-FEEB-CE8F-4EC0-27E29163DCD4}"/>
              </a:ext>
            </a:extLst>
          </p:cNvPr>
          <p:cNvSpPr/>
          <p:nvPr/>
        </p:nvSpPr>
        <p:spPr>
          <a:xfrm>
            <a:off x="5201443" y="3530143"/>
            <a:ext cx="1692862" cy="1158552"/>
          </a:xfrm>
          <a:custGeom>
            <a:avLst/>
            <a:gdLst>
              <a:gd name="connsiteX0" fmla="*/ 0 w 1692862"/>
              <a:gd name="connsiteY0" fmla="*/ 115855 h 1158552"/>
              <a:gd name="connsiteX1" fmla="*/ 115855 w 1692862"/>
              <a:gd name="connsiteY1" fmla="*/ 0 h 1158552"/>
              <a:gd name="connsiteX2" fmla="*/ 1577007 w 1692862"/>
              <a:gd name="connsiteY2" fmla="*/ 0 h 1158552"/>
              <a:gd name="connsiteX3" fmla="*/ 1692862 w 1692862"/>
              <a:gd name="connsiteY3" fmla="*/ 115855 h 1158552"/>
              <a:gd name="connsiteX4" fmla="*/ 1692862 w 1692862"/>
              <a:gd name="connsiteY4" fmla="*/ 1042697 h 1158552"/>
              <a:gd name="connsiteX5" fmla="*/ 1577007 w 1692862"/>
              <a:gd name="connsiteY5" fmla="*/ 1158552 h 1158552"/>
              <a:gd name="connsiteX6" fmla="*/ 115855 w 1692862"/>
              <a:gd name="connsiteY6" fmla="*/ 1158552 h 1158552"/>
              <a:gd name="connsiteX7" fmla="*/ 0 w 1692862"/>
              <a:gd name="connsiteY7" fmla="*/ 1042697 h 1158552"/>
              <a:gd name="connsiteX8" fmla="*/ 0 w 1692862"/>
              <a:gd name="connsiteY8" fmla="*/ 115855 h 1158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2862" h="1158552">
                <a:moveTo>
                  <a:pt x="0" y="115855"/>
                </a:moveTo>
                <a:cubicBezTo>
                  <a:pt x="0" y="51870"/>
                  <a:pt x="51870" y="0"/>
                  <a:pt x="115855" y="0"/>
                </a:cubicBezTo>
                <a:lnTo>
                  <a:pt x="1577007" y="0"/>
                </a:lnTo>
                <a:cubicBezTo>
                  <a:pt x="1640992" y="0"/>
                  <a:pt x="1692862" y="51870"/>
                  <a:pt x="1692862" y="115855"/>
                </a:cubicBezTo>
                <a:lnTo>
                  <a:pt x="1692862" y="1042697"/>
                </a:lnTo>
                <a:cubicBezTo>
                  <a:pt x="1692862" y="1106682"/>
                  <a:pt x="1640992" y="1158552"/>
                  <a:pt x="1577007" y="1158552"/>
                </a:cubicBezTo>
                <a:lnTo>
                  <a:pt x="115855" y="1158552"/>
                </a:lnTo>
                <a:cubicBezTo>
                  <a:pt x="51870" y="1158552"/>
                  <a:pt x="0" y="1106682"/>
                  <a:pt x="0" y="1042697"/>
                </a:cubicBezTo>
                <a:lnTo>
                  <a:pt x="0" y="115855"/>
                </a:lnTo>
                <a:close/>
              </a:path>
            </a:pathLst>
          </a:custGeom>
          <a:solidFill>
            <a:schemeClr val="bg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2513" tIns="102513" rIns="102513" bIns="102513" numCol="1" spcCol="1270" anchor="ctr" anchorCtr="0">
            <a:noAutofit/>
          </a:bodyPr>
          <a:lstStyle/>
          <a:p>
            <a:pPr marL="0" lvl="0" indent="0" algn="ctr" defTabSz="800100">
              <a:lnSpc>
                <a:spcPct val="90000"/>
              </a:lnSpc>
              <a:spcBef>
                <a:spcPct val="0"/>
              </a:spcBef>
              <a:spcAft>
                <a:spcPct val="35000"/>
              </a:spcAft>
              <a:buNone/>
            </a:pPr>
            <a:r>
              <a:rPr lang="en-US" kern="1200" dirty="0">
                <a:solidFill>
                  <a:srgbClr val="002060"/>
                </a:solidFill>
                <a:latin typeface="Times New Roman" panose="02020603050405020304" pitchFamily="18" charset="0"/>
                <a:cs typeface="Times New Roman" panose="02020603050405020304" pitchFamily="18" charset="0"/>
              </a:rPr>
              <a:t>Multiple Sequence Alignment </a:t>
            </a:r>
          </a:p>
        </p:txBody>
      </p:sp>
      <p:sp>
        <p:nvSpPr>
          <p:cNvPr id="24" name="Freeform 23">
            <a:extLst>
              <a:ext uri="{FF2B5EF4-FFF2-40B4-BE49-F238E27FC236}">
                <a16:creationId xmlns:a16="http://schemas.microsoft.com/office/drawing/2014/main" id="{190C20D1-F9F7-C347-046D-045512E9FBDC}"/>
              </a:ext>
            </a:extLst>
          </p:cNvPr>
          <p:cNvSpPr/>
          <p:nvPr/>
        </p:nvSpPr>
        <p:spPr>
          <a:xfrm>
            <a:off x="2831435" y="3569858"/>
            <a:ext cx="1692862" cy="1158552"/>
          </a:xfrm>
          <a:custGeom>
            <a:avLst/>
            <a:gdLst>
              <a:gd name="connsiteX0" fmla="*/ 0 w 1692862"/>
              <a:gd name="connsiteY0" fmla="*/ 115855 h 1158552"/>
              <a:gd name="connsiteX1" fmla="*/ 115855 w 1692862"/>
              <a:gd name="connsiteY1" fmla="*/ 0 h 1158552"/>
              <a:gd name="connsiteX2" fmla="*/ 1577007 w 1692862"/>
              <a:gd name="connsiteY2" fmla="*/ 0 h 1158552"/>
              <a:gd name="connsiteX3" fmla="*/ 1692862 w 1692862"/>
              <a:gd name="connsiteY3" fmla="*/ 115855 h 1158552"/>
              <a:gd name="connsiteX4" fmla="*/ 1692862 w 1692862"/>
              <a:gd name="connsiteY4" fmla="*/ 1042697 h 1158552"/>
              <a:gd name="connsiteX5" fmla="*/ 1577007 w 1692862"/>
              <a:gd name="connsiteY5" fmla="*/ 1158552 h 1158552"/>
              <a:gd name="connsiteX6" fmla="*/ 115855 w 1692862"/>
              <a:gd name="connsiteY6" fmla="*/ 1158552 h 1158552"/>
              <a:gd name="connsiteX7" fmla="*/ 0 w 1692862"/>
              <a:gd name="connsiteY7" fmla="*/ 1042697 h 1158552"/>
              <a:gd name="connsiteX8" fmla="*/ 0 w 1692862"/>
              <a:gd name="connsiteY8" fmla="*/ 115855 h 1158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2862" h="1158552">
                <a:moveTo>
                  <a:pt x="0" y="115855"/>
                </a:moveTo>
                <a:cubicBezTo>
                  <a:pt x="0" y="51870"/>
                  <a:pt x="51870" y="0"/>
                  <a:pt x="115855" y="0"/>
                </a:cubicBezTo>
                <a:lnTo>
                  <a:pt x="1577007" y="0"/>
                </a:lnTo>
                <a:cubicBezTo>
                  <a:pt x="1640992" y="0"/>
                  <a:pt x="1692862" y="51870"/>
                  <a:pt x="1692862" y="115855"/>
                </a:cubicBezTo>
                <a:lnTo>
                  <a:pt x="1692862" y="1042697"/>
                </a:lnTo>
                <a:cubicBezTo>
                  <a:pt x="1692862" y="1106682"/>
                  <a:pt x="1640992" y="1158552"/>
                  <a:pt x="1577007" y="1158552"/>
                </a:cubicBezTo>
                <a:lnTo>
                  <a:pt x="115855" y="1158552"/>
                </a:lnTo>
                <a:cubicBezTo>
                  <a:pt x="51870" y="1158552"/>
                  <a:pt x="0" y="1106682"/>
                  <a:pt x="0" y="1042697"/>
                </a:cubicBezTo>
                <a:lnTo>
                  <a:pt x="0" y="115855"/>
                </a:lnTo>
                <a:close/>
              </a:path>
            </a:pathLst>
          </a:custGeom>
          <a:solidFill>
            <a:schemeClr val="bg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2513" tIns="102513" rIns="102513" bIns="102513" numCol="1" spcCol="1270" anchor="ctr" anchorCtr="0">
            <a:noAutofit/>
          </a:bodyPr>
          <a:lstStyle/>
          <a:p>
            <a:pPr marL="0" lvl="0" indent="0" algn="ctr" defTabSz="800100">
              <a:lnSpc>
                <a:spcPct val="90000"/>
              </a:lnSpc>
              <a:spcBef>
                <a:spcPct val="0"/>
              </a:spcBef>
              <a:spcAft>
                <a:spcPct val="35000"/>
              </a:spcAft>
              <a:buNone/>
            </a:pPr>
            <a:r>
              <a:rPr lang="en-US" kern="1200" dirty="0">
                <a:solidFill>
                  <a:srgbClr val="002060"/>
                </a:solidFill>
                <a:latin typeface="Times New Roman" panose="02020603050405020304" pitchFamily="18" charset="0"/>
                <a:cs typeface="Times New Roman" panose="02020603050405020304" pitchFamily="18" charset="0"/>
              </a:rPr>
              <a:t>Analysis of Residue Conservation</a:t>
            </a:r>
          </a:p>
        </p:txBody>
      </p:sp>
      <p:sp>
        <p:nvSpPr>
          <p:cNvPr id="25" name="Freeform 24">
            <a:extLst>
              <a:ext uri="{FF2B5EF4-FFF2-40B4-BE49-F238E27FC236}">
                <a16:creationId xmlns:a16="http://schemas.microsoft.com/office/drawing/2014/main" id="{029BE0F0-7CA7-4E1C-5616-DA51D48F6C15}"/>
              </a:ext>
            </a:extLst>
          </p:cNvPr>
          <p:cNvSpPr/>
          <p:nvPr/>
        </p:nvSpPr>
        <p:spPr>
          <a:xfrm>
            <a:off x="481741" y="3568178"/>
            <a:ext cx="1692862" cy="1158552"/>
          </a:xfrm>
          <a:custGeom>
            <a:avLst/>
            <a:gdLst>
              <a:gd name="connsiteX0" fmla="*/ 0 w 1692862"/>
              <a:gd name="connsiteY0" fmla="*/ 115855 h 1158552"/>
              <a:gd name="connsiteX1" fmla="*/ 115855 w 1692862"/>
              <a:gd name="connsiteY1" fmla="*/ 0 h 1158552"/>
              <a:gd name="connsiteX2" fmla="*/ 1577007 w 1692862"/>
              <a:gd name="connsiteY2" fmla="*/ 0 h 1158552"/>
              <a:gd name="connsiteX3" fmla="*/ 1692862 w 1692862"/>
              <a:gd name="connsiteY3" fmla="*/ 115855 h 1158552"/>
              <a:gd name="connsiteX4" fmla="*/ 1692862 w 1692862"/>
              <a:gd name="connsiteY4" fmla="*/ 1042697 h 1158552"/>
              <a:gd name="connsiteX5" fmla="*/ 1577007 w 1692862"/>
              <a:gd name="connsiteY5" fmla="*/ 1158552 h 1158552"/>
              <a:gd name="connsiteX6" fmla="*/ 115855 w 1692862"/>
              <a:gd name="connsiteY6" fmla="*/ 1158552 h 1158552"/>
              <a:gd name="connsiteX7" fmla="*/ 0 w 1692862"/>
              <a:gd name="connsiteY7" fmla="*/ 1042697 h 1158552"/>
              <a:gd name="connsiteX8" fmla="*/ 0 w 1692862"/>
              <a:gd name="connsiteY8" fmla="*/ 115855 h 1158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2862" h="1158552">
                <a:moveTo>
                  <a:pt x="0" y="115855"/>
                </a:moveTo>
                <a:cubicBezTo>
                  <a:pt x="0" y="51870"/>
                  <a:pt x="51870" y="0"/>
                  <a:pt x="115855" y="0"/>
                </a:cubicBezTo>
                <a:lnTo>
                  <a:pt x="1577007" y="0"/>
                </a:lnTo>
                <a:cubicBezTo>
                  <a:pt x="1640992" y="0"/>
                  <a:pt x="1692862" y="51870"/>
                  <a:pt x="1692862" y="115855"/>
                </a:cubicBezTo>
                <a:lnTo>
                  <a:pt x="1692862" y="1042697"/>
                </a:lnTo>
                <a:cubicBezTo>
                  <a:pt x="1692862" y="1106682"/>
                  <a:pt x="1640992" y="1158552"/>
                  <a:pt x="1577007" y="1158552"/>
                </a:cubicBezTo>
                <a:lnTo>
                  <a:pt x="115855" y="1158552"/>
                </a:lnTo>
                <a:cubicBezTo>
                  <a:pt x="51870" y="1158552"/>
                  <a:pt x="0" y="1106682"/>
                  <a:pt x="0" y="1042697"/>
                </a:cubicBezTo>
                <a:lnTo>
                  <a:pt x="0" y="115855"/>
                </a:lnTo>
                <a:close/>
              </a:path>
            </a:pathLst>
          </a:custGeom>
          <a:solidFill>
            <a:schemeClr val="bg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2513" tIns="102513" rIns="102513" bIns="102513" numCol="1" spcCol="1270" anchor="ctr" anchorCtr="0">
            <a:noAutofit/>
          </a:bodyPr>
          <a:lstStyle/>
          <a:p>
            <a:pPr marL="0" lvl="0" indent="0" algn="ctr" defTabSz="800100">
              <a:lnSpc>
                <a:spcPct val="90000"/>
              </a:lnSpc>
              <a:spcBef>
                <a:spcPct val="0"/>
              </a:spcBef>
              <a:spcAft>
                <a:spcPct val="35000"/>
              </a:spcAft>
              <a:buNone/>
            </a:pPr>
            <a:r>
              <a:rPr lang="en-US" kern="1200" dirty="0">
                <a:solidFill>
                  <a:srgbClr val="002060"/>
                </a:solidFill>
                <a:latin typeface="Times New Roman" panose="02020603050405020304" pitchFamily="18" charset="0"/>
                <a:cs typeface="Times New Roman" panose="02020603050405020304" pitchFamily="18" charset="0"/>
              </a:rPr>
              <a:t>Define Binding Site as 5Å from ligand</a:t>
            </a:r>
          </a:p>
        </p:txBody>
      </p:sp>
      <p:sp>
        <p:nvSpPr>
          <p:cNvPr id="26" name="Rectangle 25">
            <a:extLst>
              <a:ext uri="{FF2B5EF4-FFF2-40B4-BE49-F238E27FC236}">
                <a16:creationId xmlns:a16="http://schemas.microsoft.com/office/drawing/2014/main" id="{534CBAD5-D8A8-497E-2808-8795F8CCE64F}"/>
              </a:ext>
            </a:extLst>
          </p:cNvPr>
          <p:cNvSpPr/>
          <p:nvPr/>
        </p:nvSpPr>
        <p:spPr>
          <a:xfrm>
            <a:off x="300127" y="4883140"/>
            <a:ext cx="11591746" cy="18412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98B3473A-9058-8D94-A65D-E1950F1D210D}"/>
              </a:ext>
            </a:extLst>
          </p:cNvPr>
          <p:cNvSpPr txBox="1"/>
          <p:nvPr/>
        </p:nvSpPr>
        <p:spPr>
          <a:xfrm>
            <a:off x="300127" y="4826310"/>
            <a:ext cx="11591746" cy="523220"/>
          </a:xfrm>
          <a:prstGeom prst="rect">
            <a:avLst/>
          </a:prstGeom>
          <a:noFill/>
        </p:spPr>
        <p:txBody>
          <a:bodyPr wrap="square" rtlCol="0">
            <a:spAutoFit/>
          </a:bodyPr>
          <a:lstStyle/>
          <a:p>
            <a:pPr algn="ctr"/>
            <a:r>
              <a:rPr lang="en-US" sz="2800" dirty="0">
                <a:solidFill>
                  <a:schemeClr val="bg1"/>
                </a:solidFill>
                <a:latin typeface="Times New Roman" panose="02020603050405020304" pitchFamily="18" charset="0"/>
                <a:cs typeface="Times New Roman" panose="02020603050405020304" pitchFamily="18" charset="0"/>
              </a:rPr>
              <a:t>3. Compound Nomination</a:t>
            </a:r>
          </a:p>
        </p:txBody>
      </p:sp>
      <p:sp>
        <p:nvSpPr>
          <p:cNvPr id="41" name="Freeform 40">
            <a:extLst>
              <a:ext uri="{FF2B5EF4-FFF2-40B4-BE49-F238E27FC236}">
                <a16:creationId xmlns:a16="http://schemas.microsoft.com/office/drawing/2014/main" id="{18C56F5B-4AEC-79FA-9780-99447A3F88D9}"/>
              </a:ext>
            </a:extLst>
          </p:cNvPr>
          <p:cNvSpPr/>
          <p:nvPr/>
        </p:nvSpPr>
        <p:spPr>
          <a:xfrm>
            <a:off x="2323576" y="1953241"/>
            <a:ext cx="358886" cy="419829"/>
          </a:xfrm>
          <a:custGeom>
            <a:avLst/>
            <a:gdLst>
              <a:gd name="connsiteX0" fmla="*/ 0 w 358886"/>
              <a:gd name="connsiteY0" fmla="*/ 83966 h 419829"/>
              <a:gd name="connsiteX1" fmla="*/ 179443 w 358886"/>
              <a:gd name="connsiteY1" fmla="*/ 83966 h 419829"/>
              <a:gd name="connsiteX2" fmla="*/ 179443 w 358886"/>
              <a:gd name="connsiteY2" fmla="*/ 0 h 419829"/>
              <a:gd name="connsiteX3" fmla="*/ 358886 w 358886"/>
              <a:gd name="connsiteY3" fmla="*/ 209915 h 419829"/>
              <a:gd name="connsiteX4" fmla="*/ 179443 w 358886"/>
              <a:gd name="connsiteY4" fmla="*/ 419829 h 419829"/>
              <a:gd name="connsiteX5" fmla="*/ 179443 w 358886"/>
              <a:gd name="connsiteY5" fmla="*/ 335863 h 419829"/>
              <a:gd name="connsiteX6" fmla="*/ 0 w 358886"/>
              <a:gd name="connsiteY6" fmla="*/ 335863 h 419829"/>
              <a:gd name="connsiteX7" fmla="*/ 0 w 358886"/>
              <a:gd name="connsiteY7" fmla="*/ 83966 h 41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886" h="419829">
                <a:moveTo>
                  <a:pt x="0" y="83966"/>
                </a:moveTo>
                <a:lnTo>
                  <a:pt x="179443" y="83966"/>
                </a:lnTo>
                <a:lnTo>
                  <a:pt x="179443" y="0"/>
                </a:lnTo>
                <a:lnTo>
                  <a:pt x="358886" y="209915"/>
                </a:lnTo>
                <a:lnTo>
                  <a:pt x="179443" y="419829"/>
                </a:lnTo>
                <a:lnTo>
                  <a:pt x="179443" y="335863"/>
                </a:lnTo>
                <a:lnTo>
                  <a:pt x="0" y="335863"/>
                </a:lnTo>
                <a:lnTo>
                  <a:pt x="0" y="83966"/>
                </a:lnTo>
                <a:close/>
              </a:path>
            </a:pathLst>
          </a:custGeom>
          <a:solidFill>
            <a:schemeClr val="bg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83966" rIns="107666" bIns="83966" numCol="1" spcCol="1270" anchor="ctr" anchorCtr="0">
            <a:noAutofit/>
          </a:bodyPr>
          <a:lstStyle/>
          <a:p>
            <a:pPr marL="0" lvl="0" indent="0" algn="ctr" defTabSz="622300">
              <a:lnSpc>
                <a:spcPct val="90000"/>
              </a:lnSpc>
              <a:spcBef>
                <a:spcPct val="0"/>
              </a:spcBef>
              <a:spcAft>
                <a:spcPct val="35000"/>
              </a:spcAft>
              <a:buNone/>
            </a:pPr>
            <a:endParaRPr lang="en-US" kern="1200">
              <a:latin typeface="Times New Roman" panose="02020603050405020304" pitchFamily="18" charset="0"/>
              <a:cs typeface="Times New Roman" panose="02020603050405020304" pitchFamily="18" charset="0"/>
            </a:endParaRPr>
          </a:p>
        </p:txBody>
      </p:sp>
      <p:sp>
        <p:nvSpPr>
          <p:cNvPr id="42" name="Freeform 41">
            <a:extLst>
              <a:ext uri="{FF2B5EF4-FFF2-40B4-BE49-F238E27FC236}">
                <a16:creationId xmlns:a16="http://schemas.microsoft.com/office/drawing/2014/main" id="{EF284B0B-D8E6-C9B4-7FDC-248F2DE400F7}"/>
              </a:ext>
            </a:extLst>
          </p:cNvPr>
          <p:cNvSpPr/>
          <p:nvPr/>
        </p:nvSpPr>
        <p:spPr>
          <a:xfrm>
            <a:off x="4693584" y="1953241"/>
            <a:ext cx="358886" cy="419829"/>
          </a:xfrm>
          <a:custGeom>
            <a:avLst/>
            <a:gdLst>
              <a:gd name="connsiteX0" fmla="*/ 0 w 358886"/>
              <a:gd name="connsiteY0" fmla="*/ 83966 h 419829"/>
              <a:gd name="connsiteX1" fmla="*/ 179443 w 358886"/>
              <a:gd name="connsiteY1" fmla="*/ 83966 h 419829"/>
              <a:gd name="connsiteX2" fmla="*/ 179443 w 358886"/>
              <a:gd name="connsiteY2" fmla="*/ 0 h 419829"/>
              <a:gd name="connsiteX3" fmla="*/ 358886 w 358886"/>
              <a:gd name="connsiteY3" fmla="*/ 209915 h 419829"/>
              <a:gd name="connsiteX4" fmla="*/ 179443 w 358886"/>
              <a:gd name="connsiteY4" fmla="*/ 419829 h 419829"/>
              <a:gd name="connsiteX5" fmla="*/ 179443 w 358886"/>
              <a:gd name="connsiteY5" fmla="*/ 335863 h 419829"/>
              <a:gd name="connsiteX6" fmla="*/ 0 w 358886"/>
              <a:gd name="connsiteY6" fmla="*/ 335863 h 419829"/>
              <a:gd name="connsiteX7" fmla="*/ 0 w 358886"/>
              <a:gd name="connsiteY7" fmla="*/ 83966 h 41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886" h="419829">
                <a:moveTo>
                  <a:pt x="0" y="83966"/>
                </a:moveTo>
                <a:lnTo>
                  <a:pt x="179443" y="83966"/>
                </a:lnTo>
                <a:lnTo>
                  <a:pt x="179443" y="0"/>
                </a:lnTo>
                <a:lnTo>
                  <a:pt x="358886" y="209915"/>
                </a:lnTo>
                <a:lnTo>
                  <a:pt x="179443" y="419829"/>
                </a:lnTo>
                <a:lnTo>
                  <a:pt x="179443" y="335863"/>
                </a:lnTo>
                <a:lnTo>
                  <a:pt x="0" y="335863"/>
                </a:lnTo>
                <a:lnTo>
                  <a:pt x="0" y="83966"/>
                </a:lnTo>
                <a:close/>
              </a:path>
            </a:pathLst>
          </a:custGeom>
          <a:solidFill>
            <a:schemeClr val="bg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83966" rIns="107666" bIns="83966" numCol="1" spcCol="1270" anchor="ctr" anchorCtr="0">
            <a:noAutofit/>
          </a:bodyPr>
          <a:lstStyle/>
          <a:p>
            <a:pPr marL="0" lvl="0" indent="0" algn="ctr" defTabSz="622300">
              <a:lnSpc>
                <a:spcPct val="90000"/>
              </a:lnSpc>
              <a:spcBef>
                <a:spcPct val="0"/>
              </a:spcBef>
              <a:spcAft>
                <a:spcPct val="35000"/>
              </a:spcAft>
              <a:buNone/>
            </a:pPr>
            <a:endParaRPr lang="en-US" kern="1200">
              <a:latin typeface="Times New Roman" panose="02020603050405020304" pitchFamily="18" charset="0"/>
              <a:cs typeface="Times New Roman" panose="02020603050405020304" pitchFamily="18" charset="0"/>
            </a:endParaRPr>
          </a:p>
        </p:txBody>
      </p:sp>
      <p:sp>
        <p:nvSpPr>
          <p:cNvPr id="43" name="Freeform 42">
            <a:extLst>
              <a:ext uri="{FF2B5EF4-FFF2-40B4-BE49-F238E27FC236}">
                <a16:creationId xmlns:a16="http://schemas.microsoft.com/office/drawing/2014/main" id="{C8984A95-6C80-74E3-B18E-7B4A8B715345}"/>
              </a:ext>
            </a:extLst>
          </p:cNvPr>
          <p:cNvSpPr/>
          <p:nvPr/>
        </p:nvSpPr>
        <p:spPr>
          <a:xfrm>
            <a:off x="7063592" y="1953241"/>
            <a:ext cx="358886" cy="419829"/>
          </a:xfrm>
          <a:custGeom>
            <a:avLst/>
            <a:gdLst>
              <a:gd name="connsiteX0" fmla="*/ 0 w 358886"/>
              <a:gd name="connsiteY0" fmla="*/ 83966 h 419829"/>
              <a:gd name="connsiteX1" fmla="*/ 179443 w 358886"/>
              <a:gd name="connsiteY1" fmla="*/ 83966 h 419829"/>
              <a:gd name="connsiteX2" fmla="*/ 179443 w 358886"/>
              <a:gd name="connsiteY2" fmla="*/ 0 h 419829"/>
              <a:gd name="connsiteX3" fmla="*/ 358886 w 358886"/>
              <a:gd name="connsiteY3" fmla="*/ 209915 h 419829"/>
              <a:gd name="connsiteX4" fmla="*/ 179443 w 358886"/>
              <a:gd name="connsiteY4" fmla="*/ 419829 h 419829"/>
              <a:gd name="connsiteX5" fmla="*/ 179443 w 358886"/>
              <a:gd name="connsiteY5" fmla="*/ 335863 h 419829"/>
              <a:gd name="connsiteX6" fmla="*/ 0 w 358886"/>
              <a:gd name="connsiteY6" fmla="*/ 335863 h 419829"/>
              <a:gd name="connsiteX7" fmla="*/ 0 w 358886"/>
              <a:gd name="connsiteY7" fmla="*/ 83966 h 41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886" h="419829">
                <a:moveTo>
                  <a:pt x="0" y="83966"/>
                </a:moveTo>
                <a:lnTo>
                  <a:pt x="179443" y="83966"/>
                </a:lnTo>
                <a:lnTo>
                  <a:pt x="179443" y="0"/>
                </a:lnTo>
                <a:lnTo>
                  <a:pt x="358886" y="209915"/>
                </a:lnTo>
                <a:lnTo>
                  <a:pt x="179443" y="419829"/>
                </a:lnTo>
                <a:lnTo>
                  <a:pt x="179443" y="335863"/>
                </a:lnTo>
                <a:lnTo>
                  <a:pt x="0" y="335863"/>
                </a:lnTo>
                <a:lnTo>
                  <a:pt x="0" y="83966"/>
                </a:lnTo>
                <a:close/>
              </a:path>
            </a:pathLst>
          </a:custGeom>
          <a:solidFill>
            <a:schemeClr val="bg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83966" rIns="107666" bIns="83966" numCol="1" spcCol="1270" anchor="ctr" anchorCtr="0">
            <a:noAutofit/>
          </a:bodyPr>
          <a:lstStyle/>
          <a:p>
            <a:pPr marL="0" lvl="0" indent="0" algn="ctr" defTabSz="622300">
              <a:lnSpc>
                <a:spcPct val="90000"/>
              </a:lnSpc>
              <a:spcBef>
                <a:spcPct val="0"/>
              </a:spcBef>
              <a:spcAft>
                <a:spcPct val="35000"/>
              </a:spcAft>
              <a:buNone/>
            </a:pPr>
            <a:endParaRPr lang="en-US" kern="1200">
              <a:latin typeface="Times New Roman" panose="02020603050405020304" pitchFamily="18" charset="0"/>
              <a:cs typeface="Times New Roman" panose="02020603050405020304" pitchFamily="18" charset="0"/>
            </a:endParaRPr>
          </a:p>
        </p:txBody>
      </p:sp>
      <p:sp>
        <p:nvSpPr>
          <p:cNvPr id="44" name="Freeform 43">
            <a:extLst>
              <a:ext uri="{FF2B5EF4-FFF2-40B4-BE49-F238E27FC236}">
                <a16:creationId xmlns:a16="http://schemas.microsoft.com/office/drawing/2014/main" id="{2E5C005B-92A9-E4A3-90BA-545CA1D9D024}"/>
              </a:ext>
            </a:extLst>
          </p:cNvPr>
          <p:cNvSpPr/>
          <p:nvPr/>
        </p:nvSpPr>
        <p:spPr>
          <a:xfrm>
            <a:off x="9433600" y="1953241"/>
            <a:ext cx="358886" cy="419829"/>
          </a:xfrm>
          <a:custGeom>
            <a:avLst/>
            <a:gdLst>
              <a:gd name="connsiteX0" fmla="*/ 0 w 358886"/>
              <a:gd name="connsiteY0" fmla="*/ 83966 h 419829"/>
              <a:gd name="connsiteX1" fmla="*/ 179443 w 358886"/>
              <a:gd name="connsiteY1" fmla="*/ 83966 h 419829"/>
              <a:gd name="connsiteX2" fmla="*/ 179443 w 358886"/>
              <a:gd name="connsiteY2" fmla="*/ 0 h 419829"/>
              <a:gd name="connsiteX3" fmla="*/ 358886 w 358886"/>
              <a:gd name="connsiteY3" fmla="*/ 209915 h 419829"/>
              <a:gd name="connsiteX4" fmla="*/ 179443 w 358886"/>
              <a:gd name="connsiteY4" fmla="*/ 419829 h 419829"/>
              <a:gd name="connsiteX5" fmla="*/ 179443 w 358886"/>
              <a:gd name="connsiteY5" fmla="*/ 335863 h 419829"/>
              <a:gd name="connsiteX6" fmla="*/ 0 w 358886"/>
              <a:gd name="connsiteY6" fmla="*/ 335863 h 419829"/>
              <a:gd name="connsiteX7" fmla="*/ 0 w 358886"/>
              <a:gd name="connsiteY7" fmla="*/ 83966 h 41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886" h="419829">
                <a:moveTo>
                  <a:pt x="0" y="83966"/>
                </a:moveTo>
                <a:lnTo>
                  <a:pt x="179443" y="83966"/>
                </a:lnTo>
                <a:lnTo>
                  <a:pt x="179443" y="0"/>
                </a:lnTo>
                <a:lnTo>
                  <a:pt x="358886" y="209915"/>
                </a:lnTo>
                <a:lnTo>
                  <a:pt x="179443" y="419829"/>
                </a:lnTo>
                <a:lnTo>
                  <a:pt x="179443" y="335863"/>
                </a:lnTo>
                <a:lnTo>
                  <a:pt x="0" y="335863"/>
                </a:lnTo>
                <a:lnTo>
                  <a:pt x="0" y="83966"/>
                </a:lnTo>
                <a:close/>
              </a:path>
            </a:pathLst>
          </a:custGeom>
          <a:solidFill>
            <a:schemeClr val="bg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83966" rIns="107666" bIns="83966" numCol="1" spcCol="1270" anchor="ctr" anchorCtr="0">
            <a:noAutofit/>
          </a:bodyPr>
          <a:lstStyle/>
          <a:p>
            <a:pPr marL="0" lvl="0" indent="0" algn="ctr" defTabSz="622300">
              <a:lnSpc>
                <a:spcPct val="90000"/>
              </a:lnSpc>
              <a:spcBef>
                <a:spcPct val="0"/>
              </a:spcBef>
              <a:spcAft>
                <a:spcPct val="35000"/>
              </a:spcAft>
              <a:buNone/>
            </a:pPr>
            <a:endParaRPr lang="en-US" kern="1200">
              <a:latin typeface="Times New Roman" panose="02020603050405020304" pitchFamily="18" charset="0"/>
              <a:cs typeface="Times New Roman" panose="02020603050405020304" pitchFamily="18" charset="0"/>
            </a:endParaRPr>
          </a:p>
        </p:txBody>
      </p:sp>
      <p:sp>
        <p:nvSpPr>
          <p:cNvPr id="45" name="Freeform 44">
            <a:extLst>
              <a:ext uri="{FF2B5EF4-FFF2-40B4-BE49-F238E27FC236}">
                <a16:creationId xmlns:a16="http://schemas.microsoft.com/office/drawing/2014/main" id="{CFD4424F-89D0-42CC-FDA8-8A3A15F2B204}"/>
              </a:ext>
            </a:extLst>
          </p:cNvPr>
          <p:cNvSpPr/>
          <p:nvPr/>
        </p:nvSpPr>
        <p:spPr>
          <a:xfrm>
            <a:off x="9941459" y="1578704"/>
            <a:ext cx="1692862" cy="1158552"/>
          </a:xfrm>
          <a:custGeom>
            <a:avLst/>
            <a:gdLst>
              <a:gd name="connsiteX0" fmla="*/ 0 w 1692862"/>
              <a:gd name="connsiteY0" fmla="*/ 115855 h 1158552"/>
              <a:gd name="connsiteX1" fmla="*/ 115855 w 1692862"/>
              <a:gd name="connsiteY1" fmla="*/ 0 h 1158552"/>
              <a:gd name="connsiteX2" fmla="*/ 1577007 w 1692862"/>
              <a:gd name="connsiteY2" fmla="*/ 0 h 1158552"/>
              <a:gd name="connsiteX3" fmla="*/ 1692862 w 1692862"/>
              <a:gd name="connsiteY3" fmla="*/ 115855 h 1158552"/>
              <a:gd name="connsiteX4" fmla="*/ 1692862 w 1692862"/>
              <a:gd name="connsiteY4" fmla="*/ 1042697 h 1158552"/>
              <a:gd name="connsiteX5" fmla="*/ 1577007 w 1692862"/>
              <a:gd name="connsiteY5" fmla="*/ 1158552 h 1158552"/>
              <a:gd name="connsiteX6" fmla="*/ 115855 w 1692862"/>
              <a:gd name="connsiteY6" fmla="*/ 1158552 h 1158552"/>
              <a:gd name="connsiteX7" fmla="*/ 0 w 1692862"/>
              <a:gd name="connsiteY7" fmla="*/ 1042697 h 1158552"/>
              <a:gd name="connsiteX8" fmla="*/ 0 w 1692862"/>
              <a:gd name="connsiteY8" fmla="*/ 115855 h 1158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2862" h="1158552">
                <a:moveTo>
                  <a:pt x="0" y="115855"/>
                </a:moveTo>
                <a:cubicBezTo>
                  <a:pt x="0" y="51870"/>
                  <a:pt x="51870" y="0"/>
                  <a:pt x="115855" y="0"/>
                </a:cubicBezTo>
                <a:lnTo>
                  <a:pt x="1577007" y="0"/>
                </a:lnTo>
                <a:cubicBezTo>
                  <a:pt x="1640992" y="0"/>
                  <a:pt x="1692862" y="51870"/>
                  <a:pt x="1692862" y="115855"/>
                </a:cubicBezTo>
                <a:lnTo>
                  <a:pt x="1692862" y="1042697"/>
                </a:lnTo>
                <a:cubicBezTo>
                  <a:pt x="1692862" y="1106682"/>
                  <a:pt x="1640992" y="1158552"/>
                  <a:pt x="1577007" y="1158552"/>
                </a:cubicBezTo>
                <a:lnTo>
                  <a:pt x="115855" y="1158552"/>
                </a:lnTo>
                <a:cubicBezTo>
                  <a:pt x="51870" y="1158552"/>
                  <a:pt x="0" y="1106682"/>
                  <a:pt x="0" y="1042697"/>
                </a:cubicBezTo>
                <a:lnTo>
                  <a:pt x="0" y="115855"/>
                </a:lnTo>
                <a:close/>
              </a:path>
            </a:pathLst>
          </a:cu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2513" tIns="102513" rIns="102513" bIns="102513" numCol="1" spcCol="1270" anchor="ctr" anchorCtr="0">
            <a:noAutofit/>
          </a:bodyPr>
          <a:lstStyle/>
          <a:p>
            <a:pPr marL="0" lvl="0" indent="0" algn="ctr" defTabSz="800100">
              <a:lnSpc>
                <a:spcPct val="90000"/>
              </a:lnSpc>
              <a:spcBef>
                <a:spcPct val="0"/>
              </a:spcBef>
              <a:spcAft>
                <a:spcPct val="35000"/>
              </a:spcAft>
              <a:buNone/>
            </a:pPr>
            <a:r>
              <a:rPr lang="en-US" kern="1200" dirty="0">
                <a:latin typeface="Times New Roman" panose="02020603050405020304" pitchFamily="18" charset="0"/>
                <a:cs typeface="Times New Roman" panose="02020603050405020304" pitchFamily="18" charset="0"/>
              </a:rPr>
              <a:t>Activity Determination</a:t>
            </a:r>
          </a:p>
        </p:txBody>
      </p:sp>
      <p:sp>
        <p:nvSpPr>
          <p:cNvPr id="46" name="Freeform 45">
            <a:extLst>
              <a:ext uri="{FF2B5EF4-FFF2-40B4-BE49-F238E27FC236}">
                <a16:creationId xmlns:a16="http://schemas.microsoft.com/office/drawing/2014/main" id="{92CB9C8B-ED91-EFAC-CD37-82D0F10ABAF4}"/>
              </a:ext>
            </a:extLst>
          </p:cNvPr>
          <p:cNvSpPr/>
          <p:nvPr/>
        </p:nvSpPr>
        <p:spPr>
          <a:xfrm>
            <a:off x="7571451" y="1578704"/>
            <a:ext cx="1692862" cy="1158552"/>
          </a:xfrm>
          <a:custGeom>
            <a:avLst/>
            <a:gdLst>
              <a:gd name="connsiteX0" fmla="*/ 0 w 1692862"/>
              <a:gd name="connsiteY0" fmla="*/ 115855 h 1158552"/>
              <a:gd name="connsiteX1" fmla="*/ 115855 w 1692862"/>
              <a:gd name="connsiteY1" fmla="*/ 0 h 1158552"/>
              <a:gd name="connsiteX2" fmla="*/ 1577007 w 1692862"/>
              <a:gd name="connsiteY2" fmla="*/ 0 h 1158552"/>
              <a:gd name="connsiteX3" fmla="*/ 1692862 w 1692862"/>
              <a:gd name="connsiteY3" fmla="*/ 115855 h 1158552"/>
              <a:gd name="connsiteX4" fmla="*/ 1692862 w 1692862"/>
              <a:gd name="connsiteY4" fmla="*/ 1042697 h 1158552"/>
              <a:gd name="connsiteX5" fmla="*/ 1577007 w 1692862"/>
              <a:gd name="connsiteY5" fmla="*/ 1158552 h 1158552"/>
              <a:gd name="connsiteX6" fmla="*/ 115855 w 1692862"/>
              <a:gd name="connsiteY6" fmla="*/ 1158552 h 1158552"/>
              <a:gd name="connsiteX7" fmla="*/ 0 w 1692862"/>
              <a:gd name="connsiteY7" fmla="*/ 1042697 h 1158552"/>
              <a:gd name="connsiteX8" fmla="*/ 0 w 1692862"/>
              <a:gd name="connsiteY8" fmla="*/ 115855 h 1158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2862" h="1158552">
                <a:moveTo>
                  <a:pt x="0" y="115855"/>
                </a:moveTo>
                <a:cubicBezTo>
                  <a:pt x="0" y="51870"/>
                  <a:pt x="51870" y="0"/>
                  <a:pt x="115855" y="0"/>
                </a:cubicBezTo>
                <a:lnTo>
                  <a:pt x="1577007" y="0"/>
                </a:lnTo>
                <a:cubicBezTo>
                  <a:pt x="1640992" y="0"/>
                  <a:pt x="1692862" y="51870"/>
                  <a:pt x="1692862" y="115855"/>
                </a:cubicBezTo>
                <a:lnTo>
                  <a:pt x="1692862" y="1042697"/>
                </a:lnTo>
                <a:cubicBezTo>
                  <a:pt x="1692862" y="1106682"/>
                  <a:pt x="1640992" y="1158552"/>
                  <a:pt x="1577007" y="1158552"/>
                </a:cubicBezTo>
                <a:lnTo>
                  <a:pt x="115855" y="1158552"/>
                </a:lnTo>
                <a:cubicBezTo>
                  <a:pt x="51870" y="1158552"/>
                  <a:pt x="0" y="1106682"/>
                  <a:pt x="0" y="1042697"/>
                </a:cubicBezTo>
                <a:lnTo>
                  <a:pt x="0" y="115855"/>
                </a:lnTo>
                <a:close/>
              </a:path>
            </a:pathLst>
          </a:cu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2513" tIns="102513" rIns="102513" bIns="102513" numCol="1" spcCol="1270" anchor="ctr" anchorCtr="0">
            <a:noAutofit/>
          </a:bodyPr>
          <a:lstStyle/>
          <a:p>
            <a:pPr marL="0" lvl="0" indent="0" algn="ctr" defTabSz="800100">
              <a:lnSpc>
                <a:spcPct val="90000"/>
              </a:lnSpc>
              <a:spcBef>
                <a:spcPct val="0"/>
              </a:spcBef>
              <a:spcAft>
                <a:spcPct val="35000"/>
              </a:spcAft>
              <a:buNone/>
            </a:pPr>
            <a:r>
              <a:rPr lang="en-US" dirty="0">
                <a:latin typeface="Times New Roman" panose="02020603050405020304" pitchFamily="18" charset="0"/>
                <a:cs typeface="Times New Roman" panose="02020603050405020304" pitchFamily="18" charset="0"/>
              </a:rPr>
              <a:t>Ontological Harmonization</a:t>
            </a:r>
            <a:endParaRPr lang="en-US" kern="1200" dirty="0">
              <a:latin typeface="Times New Roman" panose="02020603050405020304" pitchFamily="18" charset="0"/>
              <a:cs typeface="Times New Roman" panose="02020603050405020304" pitchFamily="18" charset="0"/>
            </a:endParaRPr>
          </a:p>
        </p:txBody>
      </p:sp>
      <p:sp>
        <p:nvSpPr>
          <p:cNvPr id="47" name="Freeform 46">
            <a:extLst>
              <a:ext uri="{FF2B5EF4-FFF2-40B4-BE49-F238E27FC236}">
                <a16:creationId xmlns:a16="http://schemas.microsoft.com/office/drawing/2014/main" id="{DE2AB011-E5EB-239B-370E-FCA17B81936B}"/>
              </a:ext>
            </a:extLst>
          </p:cNvPr>
          <p:cNvSpPr/>
          <p:nvPr/>
        </p:nvSpPr>
        <p:spPr>
          <a:xfrm>
            <a:off x="5201443" y="1578704"/>
            <a:ext cx="1692862" cy="1158552"/>
          </a:xfrm>
          <a:custGeom>
            <a:avLst/>
            <a:gdLst>
              <a:gd name="connsiteX0" fmla="*/ 0 w 1692862"/>
              <a:gd name="connsiteY0" fmla="*/ 115855 h 1158552"/>
              <a:gd name="connsiteX1" fmla="*/ 115855 w 1692862"/>
              <a:gd name="connsiteY1" fmla="*/ 0 h 1158552"/>
              <a:gd name="connsiteX2" fmla="*/ 1577007 w 1692862"/>
              <a:gd name="connsiteY2" fmla="*/ 0 h 1158552"/>
              <a:gd name="connsiteX3" fmla="*/ 1692862 w 1692862"/>
              <a:gd name="connsiteY3" fmla="*/ 115855 h 1158552"/>
              <a:gd name="connsiteX4" fmla="*/ 1692862 w 1692862"/>
              <a:gd name="connsiteY4" fmla="*/ 1042697 h 1158552"/>
              <a:gd name="connsiteX5" fmla="*/ 1577007 w 1692862"/>
              <a:gd name="connsiteY5" fmla="*/ 1158552 h 1158552"/>
              <a:gd name="connsiteX6" fmla="*/ 115855 w 1692862"/>
              <a:gd name="connsiteY6" fmla="*/ 1158552 h 1158552"/>
              <a:gd name="connsiteX7" fmla="*/ 0 w 1692862"/>
              <a:gd name="connsiteY7" fmla="*/ 1042697 h 1158552"/>
              <a:gd name="connsiteX8" fmla="*/ 0 w 1692862"/>
              <a:gd name="connsiteY8" fmla="*/ 115855 h 1158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2862" h="1158552">
                <a:moveTo>
                  <a:pt x="0" y="115855"/>
                </a:moveTo>
                <a:cubicBezTo>
                  <a:pt x="0" y="51870"/>
                  <a:pt x="51870" y="0"/>
                  <a:pt x="115855" y="0"/>
                </a:cubicBezTo>
                <a:lnTo>
                  <a:pt x="1577007" y="0"/>
                </a:lnTo>
                <a:cubicBezTo>
                  <a:pt x="1640992" y="0"/>
                  <a:pt x="1692862" y="51870"/>
                  <a:pt x="1692862" y="115855"/>
                </a:cubicBezTo>
                <a:lnTo>
                  <a:pt x="1692862" y="1042697"/>
                </a:lnTo>
                <a:cubicBezTo>
                  <a:pt x="1692862" y="1106682"/>
                  <a:pt x="1640992" y="1158552"/>
                  <a:pt x="1577007" y="1158552"/>
                </a:cubicBezTo>
                <a:lnTo>
                  <a:pt x="115855" y="1158552"/>
                </a:lnTo>
                <a:cubicBezTo>
                  <a:pt x="51870" y="1158552"/>
                  <a:pt x="0" y="1106682"/>
                  <a:pt x="0" y="1042697"/>
                </a:cubicBezTo>
                <a:lnTo>
                  <a:pt x="0" y="115855"/>
                </a:lnTo>
                <a:close/>
              </a:path>
            </a:pathLst>
          </a:cu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2513" tIns="102513" rIns="102513" bIns="102513" numCol="1" spcCol="1270" anchor="ctr" anchorCtr="0">
            <a:noAutofit/>
          </a:bodyPr>
          <a:lstStyle/>
          <a:p>
            <a:pPr marL="0" lvl="0" indent="0" algn="ctr" defTabSz="800100">
              <a:lnSpc>
                <a:spcPct val="90000"/>
              </a:lnSpc>
              <a:spcBef>
                <a:spcPct val="0"/>
              </a:spcBef>
              <a:spcAft>
                <a:spcPct val="35000"/>
              </a:spcAft>
              <a:buNone/>
            </a:pPr>
            <a:r>
              <a:rPr lang="en-US" kern="1200" dirty="0">
                <a:latin typeface="Times New Roman" panose="02020603050405020304" pitchFamily="18" charset="0"/>
                <a:cs typeface="Times New Roman" panose="02020603050405020304" pitchFamily="18" charset="0"/>
              </a:rPr>
              <a:t>Chemical Curation </a:t>
            </a:r>
          </a:p>
        </p:txBody>
      </p:sp>
      <p:sp>
        <p:nvSpPr>
          <p:cNvPr id="48" name="Freeform 47">
            <a:extLst>
              <a:ext uri="{FF2B5EF4-FFF2-40B4-BE49-F238E27FC236}">
                <a16:creationId xmlns:a16="http://schemas.microsoft.com/office/drawing/2014/main" id="{E6C00A80-5D1E-9CD1-B7A7-8F98BCBCF390}"/>
              </a:ext>
            </a:extLst>
          </p:cNvPr>
          <p:cNvSpPr/>
          <p:nvPr/>
        </p:nvSpPr>
        <p:spPr>
          <a:xfrm>
            <a:off x="2831435" y="1618419"/>
            <a:ext cx="1692862" cy="1158552"/>
          </a:xfrm>
          <a:custGeom>
            <a:avLst/>
            <a:gdLst>
              <a:gd name="connsiteX0" fmla="*/ 0 w 1692862"/>
              <a:gd name="connsiteY0" fmla="*/ 115855 h 1158552"/>
              <a:gd name="connsiteX1" fmla="*/ 115855 w 1692862"/>
              <a:gd name="connsiteY1" fmla="*/ 0 h 1158552"/>
              <a:gd name="connsiteX2" fmla="*/ 1577007 w 1692862"/>
              <a:gd name="connsiteY2" fmla="*/ 0 h 1158552"/>
              <a:gd name="connsiteX3" fmla="*/ 1692862 w 1692862"/>
              <a:gd name="connsiteY3" fmla="*/ 115855 h 1158552"/>
              <a:gd name="connsiteX4" fmla="*/ 1692862 w 1692862"/>
              <a:gd name="connsiteY4" fmla="*/ 1042697 h 1158552"/>
              <a:gd name="connsiteX5" fmla="*/ 1577007 w 1692862"/>
              <a:gd name="connsiteY5" fmla="*/ 1158552 h 1158552"/>
              <a:gd name="connsiteX6" fmla="*/ 115855 w 1692862"/>
              <a:gd name="connsiteY6" fmla="*/ 1158552 h 1158552"/>
              <a:gd name="connsiteX7" fmla="*/ 0 w 1692862"/>
              <a:gd name="connsiteY7" fmla="*/ 1042697 h 1158552"/>
              <a:gd name="connsiteX8" fmla="*/ 0 w 1692862"/>
              <a:gd name="connsiteY8" fmla="*/ 115855 h 1158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2862" h="1158552">
                <a:moveTo>
                  <a:pt x="0" y="115855"/>
                </a:moveTo>
                <a:cubicBezTo>
                  <a:pt x="0" y="51870"/>
                  <a:pt x="51870" y="0"/>
                  <a:pt x="115855" y="0"/>
                </a:cubicBezTo>
                <a:lnTo>
                  <a:pt x="1577007" y="0"/>
                </a:lnTo>
                <a:cubicBezTo>
                  <a:pt x="1640992" y="0"/>
                  <a:pt x="1692862" y="51870"/>
                  <a:pt x="1692862" y="115855"/>
                </a:cubicBezTo>
                <a:lnTo>
                  <a:pt x="1692862" y="1042697"/>
                </a:lnTo>
                <a:cubicBezTo>
                  <a:pt x="1692862" y="1106682"/>
                  <a:pt x="1640992" y="1158552"/>
                  <a:pt x="1577007" y="1158552"/>
                </a:cubicBezTo>
                <a:lnTo>
                  <a:pt x="115855" y="1158552"/>
                </a:lnTo>
                <a:cubicBezTo>
                  <a:pt x="51870" y="1158552"/>
                  <a:pt x="0" y="1106682"/>
                  <a:pt x="0" y="1042697"/>
                </a:cubicBezTo>
                <a:lnTo>
                  <a:pt x="0" y="115855"/>
                </a:lnTo>
                <a:close/>
              </a:path>
            </a:pathLst>
          </a:cu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2513" tIns="102513" rIns="102513" bIns="102513" numCol="1" spcCol="1270" anchor="ctr" anchorCtr="0">
            <a:noAutofit/>
          </a:bodyPr>
          <a:lstStyle/>
          <a:p>
            <a:pPr marL="0" lvl="0" indent="0" algn="ctr" defTabSz="800100">
              <a:lnSpc>
                <a:spcPct val="90000"/>
              </a:lnSpc>
              <a:spcBef>
                <a:spcPct val="0"/>
              </a:spcBef>
              <a:spcAft>
                <a:spcPct val="35000"/>
              </a:spcAft>
              <a:buNone/>
            </a:pPr>
            <a:r>
              <a:rPr lang="en-US" kern="1200" dirty="0">
                <a:latin typeface="Times New Roman" panose="02020603050405020304" pitchFamily="18" charset="0"/>
                <a:cs typeface="Times New Roman" panose="02020603050405020304" pitchFamily="18" charset="0"/>
              </a:rPr>
              <a:t>Biological Curation</a:t>
            </a:r>
          </a:p>
        </p:txBody>
      </p:sp>
      <p:sp>
        <p:nvSpPr>
          <p:cNvPr id="49" name="Freeform 48">
            <a:extLst>
              <a:ext uri="{FF2B5EF4-FFF2-40B4-BE49-F238E27FC236}">
                <a16:creationId xmlns:a16="http://schemas.microsoft.com/office/drawing/2014/main" id="{C0F3FF34-226B-544D-042A-1495417D8A05}"/>
              </a:ext>
            </a:extLst>
          </p:cNvPr>
          <p:cNvSpPr/>
          <p:nvPr/>
        </p:nvSpPr>
        <p:spPr>
          <a:xfrm>
            <a:off x="481741" y="1616739"/>
            <a:ext cx="1692862" cy="1158552"/>
          </a:xfrm>
          <a:custGeom>
            <a:avLst/>
            <a:gdLst>
              <a:gd name="connsiteX0" fmla="*/ 0 w 1692862"/>
              <a:gd name="connsiteY0" fmla="*/ 115855 h 1158552"/>
              <a:gd name="connsiteX1" fmla="*/ 115855 w 1692862"/>
              <a:gd name="connsiteY1" fmla="*/ 0 h 1158552"/>
              <a:gd name="connsiteX2" fmla="*/ 1577007 w 1692862"/>
              <a:gd name="connsiteY2" fmla="*/ 0 h 1158552"/>
              <a:gd name="connsiteX3" fmla="*/ 1692862 w 1692862"/>
              <a:gd name="connsiteY3" fmla="*/ 115855 h 1158552"/>
              <a:gd name="connsiteX4" fmla="*/ 1692862 w 1692862"/>
              <a:gd name="connsiteY4" fmla="*/ 1042697 h 1158552"/>
              <a:gd name="connsiteX5" fmla="*/ 1577007 w 1692862"/>
              <a:gd name="connsiteY5" fmla="*/ 1158552 h 1158552"/>
              <a:gd name="connsiteX6" fmla="*/ 115855 w 1692862"/>
              <a:gd name="connsiteY6" fmla="*/ 1158552 h 1158552"/>
              <a:gd name="connsiteX7" fmla="*/ 0 w 1692862"/>
              <a:gd name="connsiteY7" fmla="*/ 1042697 h 1158552"/>
              <a:gd name="connsiteX8" fmla="*/ 0 w 1692862"/>
              <a:gd name="connsiteY8" fmla="*/ 115855 h 1158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2862" h="1158552">
                <a:moveTo>
                  <a:pt x="0" y="115855"/>
                </a:moveTo>
                <a:cubicBezTo>
                  <a:pt x="0" y="51870"/>
                  <a:pt x="51870" y="0"/>
                  <a:pt x="115855" y="0"/>
                </a:cubicBezTo>
                <a:lnTo>
                  <a:pt x="1577007" y="0"/>
                </a:lnTo>
                <a:cubicBezTo>
                  <a:pt x="1640992" y="0"/>
                  <a:pt x="1692862" y="51870"/>
                  <a:pt x="1692862" y="115855"/>
                </a:cubicBezTo>
                <a:lnTo>
                  <a:pt x="1692862" y="1042697"/>
                </a:lnTo>
                <a:cubicBezTo>
                  <a:pt x="1692862" y="1106682"/>
                  <a:pt x="1640992" y="1158552"/>
                  <a:pt x="1577007" y="1158552"/>
                </a:cubicBezTo>
                <a:lnTo>
                  <a:pt x="115855" y="1158552"/>
                </a:lnTo>
                <a:cubicBezTo>
                  <a:pt x="51870" y="1158552"/>
                  <a:pt x="0" y="1106682"/>
                  <a:pt x="0" y="1042697"/>
                </a:cubicBezTo>
                <a:lnTo>
                  <a:pt x="0" y="115855"/>
                </a:lnTo>
                <a:close/>
              </a:path>
            </a:pathLst>
          </a:cu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2513" tIns="102513" rIns="102513" bIns="102513" numCol="1" spcCol="1270" anchor="ctr" anchorCtr="0">
            <a:noAutofit/>
          </a:bodyPr>
          <a:lstStyle/>
          <a:p>
            <a:pPr algn="ctr">
              <a:lnSpc>
                <a:spcPct val="90000"/>
              </a:lnSpc>
              <a:buClr>
                <a:schemeClr val="lt1"/>
              </a:buClr>
              <a:buSzPts val="2000"/>
            </a:pPr>
            <a:r>
              <a:rPr lang="en-US" dirty="0">
                <a:latin typeface="Times New Roman" panose="02020603050405020304" pitchFamily="18" charset="0"/>
                <a:ea typeface="Arial"/>
                <a:cs typeface="Times New Roman" panose="02020603050405020304" pitchFamily="18" charset="0"/>
                <a:sym typeface="Arial"/>
              </a:rPr>
              <a:t>Identify all relevant assays </a:t>
            </a:r>
            <a:r>
              <a:rPr lang="en-US" dirty="0">
                <a:latin typeface="Times New Roman" panose="02020603050405020304" pitchFamily="18" charset="0"/>
                <a:cs typeface="Times New Roman" panose="02020603050405020304" pitchFamily="18" charset="0"/>
                <a:sym typeface="Arial"/>
              </a:rPr>
              <a:t>on</a:t>
            </a:r>
            <a:r>
              <a:rPr lang="en-US" dirty="0">
                <a:latin typeface="Times New Roman" panose="02020603050405020304" pitchFamily="18" charset="0"/>
                <a:cs typeface="Times New Roman" panose="02020603050405020304" pitchFamily="18" charset="0"/>
              </a:rPr>
              <a:t> ChEMBL</a:t>
            </a:r>
          </a:p>
        </p:txBody>
      </p:sp>
      <p:sp>
        <p:nvSpPr>
          <p:cNvPr id="50" name="Freeform 49">
            <a:extLst>
              <a:ext uri="{FF2B5EF4-FFF2-40B4-BE49-F238E27FC236}">
                <a16:creationId xmlns:a16="http://schemas.microsoft.com/office/drawing/2014/main" id="{30F3BB29-CE28-6C0E-5C93-EC9D54B3A1E4}"/>
              </a:ext>
            </a:extLst>
          </p:cNvPr>
          <p:cNvSpPr/>
          <p:nvPr/>
        </p:nvSpPr>
        <p:spPr>
          <a:xfrm rot="5400000">
            <a:off x="10608446" y="2902766"/>
            <a:ext cx="358886" cy="419829"/>
          </a:xfrm>
          <a:custGeom>
            <a:avLst/>
            <a:gdLst>
              <a:gd name="connsiteX0" fmla="*/ 0 w 358886"/>
              <a:gd name="connsiteY0" fmla="*/ 83966 h 419829"/>
              <a:gd name="connsiteX1" fmla="*/ 179443 w 358886"/>
              <a:gd name="connsiteY1" fmla="*/ 83966 h 419829"/>
              <a:gd name="connsiteX2" fmla="*/ 179443 w 358886"/>
              <a:gd name="connsiteY2" fmla="*/ 0 h 419829"/>
              <a:gd name="connsiteX3" fmla="*/ 358886 w 358886"/>
              <a:gd name="connsiteY3" fmla="*/ 209915 h 419829"/>
              <a:gd name="connsiteX4" fmla="*/ 179443 w 358886"/>
              <a:gd name="connsiteY4" fmla="*/ 419829 h 419829"/>
              <a:gd name="connsiteX5" fmla="*/ 179443 w 358886"/>
              <a:gd name="connsiteY5" fmla="*/ 335863 h 419829"/>
              <a:gd name="connsiteX6" fmla="*/ 0 w 358886"/>
              <a:gd name="connsiteY6" fmla="*/ 335863 h 419829"/>
              <a:gd name="connsiteX7" fmla="*/ 0 w 358886"/>
              <a:gd name="connsiteY7" fmla="*/ 83966 h 41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886" h="419829">
                <a:moveTo>
                  <a:pt x="0" y="83966"/>
                </a:moveTo>
                <a:lnTo>
                  <a:pt x="179443" y="83966"/>
                </a:lnTo>
                <a:lnTo>
                  <a:pt x="179443" y="0"/>
                </a:lnTo>
                <a:lnTo>
                  <a:pt x="358886" y="209915"/>
                </a:lnTo>
                <a:lnTo>
                  <a:pt x="179443" y="419829"/>
                </a:lnTo>
                <a:lnTo>
                  <a:pt x="179443" y="335863"/>
                </a:lnTo>
                <a:lnTo>
                  <a:pt x="0" y="335863"/>
                </a:lnTo>
                <a:lnTo>
                  <a:pt x="0" y="83966"/>
                </a:lnTo>
                <a:close/>
              </a:path>
            </a:pathLst>
          </a:custGeom>
          <a:solidFill>
            <a:schemeClr val="bg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83966" rIns="107666" bIns="83966" numCol="1" spcCol="1270" anchor="ctr" anchorCtr="0">
            <a:noAutofit/>
          </a:bodyPr>
          <a:lstStyle/>
          <a:p>
            <a:pPr marL="0" lvl="0" indent="0" algn="ctr" defTabSz="622300">
              <a:lnSpc>
                <a:spcPct val="90000"/>
              </a:lnSpc>
              <a:spcBef>
                <a:spcPct val="0"/>
              </a:spcBef>
              <a:spcAft>
                <a:spcPct val="35000"/>
              </a:spcAft>
              <a:buNone/>
            </a:pPr>
            <a:endParaRPr lang="en-US" kern="1200">
              <a:latin typeface="Times New Roman" panose="02020603050405020304" pitchFamily="18" charset="0"/>
              <a:cs typeface="Times New Roman" panose="02020603050405020304" pitchFamily="18" charset="0"/>
            </a:endParaRPr>
          </a:p>
        </p:txBody>
      </p:sp>
      <p:sp>
        <p:nvSpPr>
          <p:cNvPr id="51" name="Freeform 50">
            <a:extLst>
              <a:ext uri="{FF2B5EF4-FFF2-40B4-BE49-F238E27FC236}">
                <a16:creationId xmlns:a16="http://schemas.microsoft.com/office/drawing/2014/main" id="{AFAC62B8-2531-F876-9712-A32769CB4023}"/>
              </a:ext>
            </a:extLst>
          </p:cNvPr>
          <p:cNvSpPr/>
          <p:nvPr/>
        </p:nvSpPr>
        <p:spPr>
          <a:xfrm>
            <a:off x="2323576" y="5785945"/>
            <a:ext cx="358886" cy="419829"/>
          </a:xfrm>
          <a:custGeom>
            <a:avLst/>
            <a:gdLst>
              <a:gd name="connsiteX0" fmla="*/ 0 w 358886"/>
              <a:gd name="connsiteY0" fmla="*/ 83966 h 419829"/>
              <a:gd name="connsiteX1" fmla="*/ 179443 w 358886"/>
              <a:gd name="connsiteY1" fmla="*/ 83966 h 419829"/>
              <a:gd name="connsiteX2" fmla="*/ 179443 w 358886"/>
              <a:gd name="connsiteY2" fmla="*/ 0 h 419829"/>
              <a:gd name="connsiteX3" fmla="*/ 358886 w 358886"/>
              <a:gd name="connsiteY3" fmla="*/ 209915 h 419829"/>
              <a:gd name="connsiteX4" fmla="*/ 179443 w 358886"/>
              <a:gd name="connsiteY4" fmla="*/ 419829 h 419829"/>
              <a:gd name="connsiteX5" fmla="*/ 179443 w 358886"/>
              <a:gd name="connsiteY5" fmla="*/ 335863 h 419829"/>
              <a:gd name="connsiteX6" fmla="*/ 0 w 358886"/>
              <a:gd name="connsiteY6" fmla="*/ 335863 h 419829"/>
              <a:gd name="connsiteX7" fmla="*/ 0 w 358886"/>
              <a:gd name="connsiteY7" fmla="*/ 83966 h 41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886" h="419829">
                <a:moveTo>
                  <a:pt x="0" y="83966"/>
                </a:moveTo>
                <a:lnTo>
                  <a:pt x="179443" y="83966"/>
                </a:lnTo>
                <a:lnTo>
                  <a:pt x="179443" y="0"/>
                </a:lnTo>
                <a:lnTo>
                  <a:pt x="358886" y="209915"/>
                </a:lnTo>
                <a:lnTo>
                  <a:pt x="179443" y="419829"/>
                </a:lnTo>
                <a:lnTo>
                  <a:pt x="179443" y="335863"/>
                </a:lnTo>
                <a:lnTo>
                  <a:pt x="0" y="335863"/>
                </a:lnTo>
                <a:lnTo>
                  <a:pt x="0" y="83966"/>
                </a:lnTo>
                <a:close/>
              </a:path>
            </a:pathLst>
          </a:custGeom>
          <a:solidFill>
            <a:schemeClr val="bg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83966" rIns="107666" bIns="83966" numCol="1" spcCol="1270" anchor="ctr" anchorCtr="0">
            <a:noAutofit/>
          </a:bodyPr>
          <a:lstStyle/>
          <a:p>
            <a:pPr marL="0" lvl="0" indent="0" algn="ctr" defTabSz="622300">
              <a:lnSpc>
                <a:spcPct val="90000"/>
              </a:lnSpc>
              <a:spcBef>
                <a:spcPct val="0"/>
              </a:spcBef>
              <a:spcAft>
                <a:spcPct val="35000"/>
              </a:spcAft>
              <a:buNone/>
            </a:pPr>
            <a:endParaRPr lang="en-US" kern="1200">
              <a:latin typeface="Times New Roman" panose="02020603050405020304" pitchFamily="18" charset="0"/>
              <a:cs typeface="Times New Roman" panose="02020603050405020304" pitchFamily="18" charset="0"/>
            </a:endParaRPr>
          </a:p>
        </p:txBody>
      </p:sp>
      <p:sp>
        <p:nvSpPr>
          <p:cNvPr id="52" name="Freeform 51">
            <a:extLst>
              <a:ext uri="{FF2B5EF4-FFF2-40B4-BE49-F238E27FC236}">
                <a16:creationId xmlns:a16="http://schemas.microsoft.com/office/drawing/2014/main" id="{708FE68D-17F5-04E7-D93F-A15F0D532B55}"/>
              </a:ext>
            </a:extLst>
          </p:cNvPr>
          <p:cNvSpPr/>
          <p:nvPr/>
        </p:nvSpPr>
        <p:spPr>
          <a:xfrm>
            <a:off x="4693584" y="5785945"/>
            <a:ext cx="358886" cy="419829"/>
          </a:xfrm>
          <a:custGeom>
            <a:avLst/>
            <a:gdLst>
              <a:gd name="connsiteX0" fmla="*/ 0 w 358886"/>
              <a:gd name="connsiteY0" fmla="*/ 83966 h 419829"/>
              <a:gd name="connsiteX1" fmla="*/ 179443 w 358886"/>
              <a:gd name="connsiteY1" fmla="*/ 83966 h 419829"/>
              <a:gd name="connsiteX2" fmla="*/ 179443 w 358886"/>
              <a:gd name="connsiteY2" fmla="*/ 0 h 419829"/>
              <a:gd name="connsiteX3" fmla="*/ 358886 w 358886"/>
              <a:gd name="connsiteY3" fmla="*/ 209915 h 419829"/>
              <a:gd name="connsiteX4" fmla="*/ 179443 w 358886"/>
              <a:gd name="connsiteY4" fmla="*/ 419829 h 419829"/>
              <a:gd name="connsiteX5" fmla="*/ 179443 w 358886"/>
              <a:gd name="connsiteY5" fmla="*/ 335863 h 419829"/>
              <a:gd name="connsiteX6" fmla="*/ 0 w 358886"/>
              <a:gd name="connsiteY6" fmla="*/ 335863 h 419829"/>
              <a:gd name="connsiteX7" fmla="*/ 0 w 358886"/>
              <a:gd name="connsiteY7" fmla="*/ 83966 h 41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886" h="419829">
                <a:moveTo>
                  <a:pt x="0" y="83966"/>
                </a:moveTo>
                <a:lnTo>
                  <a:pt x="179443" y="83966"/>
                </a:lnTo>
                <a:lnTo>
                  <a:pt x="179443" y="0"/>
                </a:lnTo>
                <a:lnTo>
                  <a:pt x="358886" y="209915"/>
                </a:lnTo>
                <a:lnTo>
                  <a:pt x="179443" y="419829"/>
                </a:lnTo>
                <a:lnTo>
                  <a:pt x="179443" y="335863"/>
                </a:lnTo>
                <a:lnTo>
                  <a:pt x="0" y="335863"/>
                </a:lnTo>
                <a:lnTo>
                  <a:pt x="0" y="83966"/>
                </a:lnTo>
                <a:close/>
              </a:path>
            </a:pathLst>
          </a:custGeom>
          <a:solidFill>
            <a:schemeClr val="bg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83966" rIns="107666" bIns="83966" numCol="1" spcCol="1270" anchor="ctr" anchorCtr="0">
            <a:noAutofit/>
          </a:bodyPr>
          <a:lstStyle/>
          <a:p>
            <a:pPr marL="0" lvl="0" indent="0" algn="ctr" defTabSz="622300">
              <a:lnSpc>
                <a:spcPct val="90000"/>
              </a:lnSpc>
              <a:spcBef>
                <a:spcPct val="0"/>
              </a:spcBef>
              <a:spcAft>
                <a:spcPct val="35000"/>
              </a:spcAft>
              <a:buNone/>
            </a:pPr>
            <a:endParaRPr lang="en-US" kern="1200">
              <a:latin typeface="Times New Roman" panose="02020603050405020304" pitchFamily="18" charset="0"/>
              <a:cs typeface="Times New Roman" panose="02020603050405020304" pitchFamily="18" charset="0"/>
            </a:endParaRPr>
          </a:p>
        </p:txBody>
      </p:sp>
      <p:sp>
        <p:nvSpPr>
          <p:cNvPr id="53" name="Freeform 52">
            <a:extLst>
              <a:ext uri="{FF2B5EF4-FFF2-40B4-BE49-F238E27FC236}">
                <a16:creationId xmlns:a16="http://schemas.microsoft.com/office/drawing/2014/main" id="{76F0E472-B376-C7E0-E02E-B696E61EE34E}"/>
              </a:ext>
            </a:extLst>
          </p:cNvPr>
          <p:cNvSpPr/>
          <p:nvPr/>
        </p:nvSpPr>
        <p:spPr>
          <a:xfrm>
            <a:off x="7063592" y="5785945"/>
            <a:ext cx="358886" cy="419829"/>
          </a:xfrm>
          <a:custGeom>
            <a:avLst/>
            <a:gdLst>
              <a:gd name="connsiteX0" fmla="*/ 0 w 358886"/>
              <a:gd name="connsiteY0" fmla="*/ 83966 h 419829"/>
              <a:gd name="connsiteX1" fmla="*/ 179443 w 358886"/>
              <a:gd name="connsiteY1" fmla="*/ 83966 h 419829"/>
              <a:gd name="connsiteX2" fmla="*/ 179443 w 358886"/>
              <a:gd name="connsiteY2" fmla="*/ 0 h 419829"/>
              <a:gd name="connsiteX3" fmla="*/ 358886 w 358886"/>
              <a:gd name="connsiteY3" fmla="*/ 209915 h 419829"/>
              <a:gd name="connsiteX4" fmla="*/ 179443 w 358886"/>
              <a:gd name="connsiteY4" fmla="*/ 419829 h 419829"/>
              <a:gd name="connsiteX5" fmla="*/ 179443 w 358886"/>
              <a:gd name="connsiteY5" fmla="*/ 335863 h 419829"/>
              <a:gd name="connsiteX6" fmla="*/ 0 w 358886"/>
              <a:gd name="connsiteY6" fmla="*/ 335863 h 419829"/>
              <a:gd name="connsiteX7" fmla="*/ 0 w 358886"/>
              <a:gd name="connsiteY7" fmla="*/ 83966 h 41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886" h="419829">
                <a:moveTo>
                  <a:pt x="0" y="83966"/>
                </a:moveTo>
                <a:lnTo>
                  <a:pt x="179443" y="83966"/>
                </a:lnTo>
                <a:lnTo>
                  <a:pt x="179443" y="0"/>
                </a:lnTo>
                <a:lnTo>
                  <a:pt x="358886" y="209915"/>
                </a:lnTo>
                <a:lnTo>
                  <a:pt x="179443" y="419829"/>
                </a:lnTo>
                <a:lnTo>
                  <a:pt x="179443" y="335863"/>
                </a:lnTo>
                <a:lnTo>
                  <a:pt x="0" y="335863"/>
                </a:lnTo>
                <a:lnTo>
                  <a:pt x="0" y="83966"/>
                </a:lnTo>
                <a:close/>
              </a:path>
            </a:pathLst>
          </a:custGeom>
          <a:solidFill>
            <a:schemeClr val="bg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83966" rIns="107666" bIns="83966" numCol="1" spcCol="1270" anchor="ctr" anchorCtr="0">
            <a:noAutofit/>
          </a:bodyPr>
          <a:lstStyle/>
          <a:p>
            <a:pPr marL="0" lvl="0" indent="0" algn="ctr" defTabSz="622300">
              <a:lnSpc>
                <a:spcPct val="90000"/>
              </a:lnSpc>
              <a:spcBef>
                <a:spcPct val="0"/>
              </a:spcBef>
              <a:spcAft>
                <a:spcPct val="35000"/>
              </a:spcAft>
              <a:buNone/>
            </a:pPr>
            <a:endParaRPr lang="en-US" kern="1200">
              <a:latin typeface="Times New Roman" panose="02020603050405020304" pitchFamily="18" charset="0"/>
              <a:cs typeface="Times New Roman" panose="02020603050405020304" pitchFamily="18" charset="0"/>
            </a:endParaRPr>
          </a:p>
        </p:txBody>
      </p:sp>
      <p:sp>
        <p:nvSpPr>
          <p:cNvPr id="54" name="Freeform 53">
            <a:extLst>
              <a:ext uri="{FF2B5EF4-FFF2-40B4-BE49-F238E27FC236}">
                <a16:creationId xmlns:a16="http://schemas.microsoft.com/office/drawing/2014/main" id="{5BD2195E-94E3-87C4-7099-7FEB271F7D3F}"/>
              </a:ext>
            </a:extLst>
          </p:cNvPr>
          <p:cNvSpPr/>
          <p:nvPr/>
        </p:nvSpPr>
        <p:spPr>
          <a:xfrm>
            <a:off x="9433600" y="5785945"/>
            <a:ext cx="358886" cy="419829"/>
          </a:xfrm>
          <a:custGeom>
            <a:avLst/>
            <a:gdLst>
              <a:gd name="connsiteX0" fmla="*/ 0 w 358886"/>
              <a:gd name="connsiteY0" fmla="*/ 83966 h 419829"/>
              <a:gd name="connsiteX1" fmla="*/ 179443 w 358886"/>
              <a:gd name="connsiteY1" fmla="*/ 83966 h 419829"/>
              <a:gd name="connsiteX2" fmla="*/ 179443 w 358886"/>
              <a:gd name="connsiteY2" fmla="*/ 0 h 419829"/>
              <a:gd name="connsiteX3" fmla="*/ 358886 w 358886"/>
              <a:gd name="connsiteY3" fmla="*/ 209915 h 419829"/>
              <a:gd name="connsiteX4" fmla="*/ 179443 w 358886"/>
              <a:gd name="connsiteY4" fmla="*/ 419829 h 419829"/>
              <a:gd name="connsiteX5" fmla="*/ 179443 w 358886"/>
              <a:gd name="connsiteY5" fmla="*/ 335863 h 419829"/>
              <a:gd name="connsiteX6" fmla="*/ 0 w 358886"/>
              <a:gd name="connsiteY6" fmla="*/ 335863 h 419829"/>
              <a:gd name="connsiteX7" fmla="*/ 0 w 358886"/>
              <a:gd name="connsiteY7" fmla="*/ 83966 h 41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886" h="419829">
                <a:moveTo>
                  <a:pt x="0" y="83966"/>
                </a:moveTo>
                <a:lnTo>
                  <a:pt x="179443" y="83966"/>
                </a:lnTo>
                <a:lnTo>
                  <a:pt x="179443" y="0"/>
                </a:lnTo>
                <a:lnTo>
                  <a:pt x="358886" y="209915"/>
                </a:lnTo>
                <a:lnTo>
                  <a:pt x="179443" y="419829"/>
                </a:lnTo>
                <a:lnTo>
                  <a:pt x="179443" y="335863"/>
                </a:lnTo>
                <a:lnTo>
                  <a:pt x="0" y="335863"/>
                </a:lnTo>
                <a:lnTo>
                  <a:pt x="0" y="83966"/>
                </a:lnTo>
                <a:close/>
              </a:path>
            </a:pathLst>
          </a:custGeom>
          <a:solidFill>
            <a:schemeClr val="bg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83966" rIns="107666" bIns="83966" numCol="1" spcCol="1270" anchor="ctr" anchorCtr="0">
            <a:noAutofit/>
          </a:bodyPr>
          <a:lstStyle/>
          <a:p>
            <a:pPr marL="0" lvl="0" indent="0" algn="ctr" defTabSz="622300">
              <a:lnSpc>
                <a:spcPct val="90000"/>
              </a:lnSpc>
              <a:spcBef>
                <a:spcPct val="0"/>
              </a:spcBef>
              <a:spcAft>
                <a:spcPct val="35000"/>
              </a:spcAft>
              <a:buNone/>
            </a:pPr>
            <a:endParaRPr lang="en-US" kern="1200">
              <a:latin typeface="Times New Roman" panose="02020603050405020304" pitchFamily="18" charset="0"/>
              <a:cs typeface="Times New Roman" panose="02020603050405020304" pitchFamily="18" charset="0"/>
            </a:endParaRPr>
          </a:p>
        </p:txBody>
      </p:sp>
      <p:sp>
        <p:nvSpPr>
          <p:cNvPr id="55" name="Freeform 54">
            <a:extLst>
              <a:ext uri="{FF2B5EF4-FFF2-40B4-BE49-F238E27FC236}">
                <a16:creationId xmlns:a16="http://schemas.microsoft.com/office/drawing/2014/main" id="{EC293E51-22FD-67ED-EE3D-CA3AF0A1DF4A}"/>
              </a:ext>
            </a:extLst>
          </p:cNvPr>
          <p:cNvSpPr/>
          <p:nvPr/>
        </p:nvSpPr>
        <p:spPr>
          <a:xfrm>
            <a:off x="9941459" y="5411085"/>
            <a:ext cx="1692862" cy="1158552"/>
          </a:xfrm>
          <a:custGeom>
            <a:avLst/>
            <a:gdLst>
              <a:gd name="connsiteX0" fmla="*/ 0 w 1692862"/>
              <a:gd name="connsiteY0" fmla="*/ 115855 h 1158552"/>
              <a:gd name="connsiteX1" fmla="*/ 115855 w 1692862"/>
              <a:gd name="connsiteY1" fmla="*/ 0 h 1158552"/>
              <a:gd name="connsiteX2" fmla="*/ 1577007 w 1692862"/>
              <a:gd name="connsiteY2" fmla="*/ 0 h 1158552"/>
              <a:gd name="connsiteX3" fmla="*/ 1692862 w 1692862"/>
              <a:gd name="connsiteY3" fmla="*/ 115855 h 1158552"/>
              <a:gd name="connsiteX4" fmla="*/ 1692862 w 1692862"/>
              <a:gd name="connsiteY4" fmla="*/ 1042697 h 1158552"/>
              <a:gd name="connsiteX5" fmla="*/ 1577007 w 1692862"/>
              <a:gd name="connsiteY5" fmla="*/ 1158552 h 1158552"/>
              <a:gd name="connsiteX6" fmla="*/ 115855 w 1692862"/>
              <a:gd name="connsiteY6" fmla="*/ 1158552 h 1158552"/>
              <a:gd name="connsiteX7" fmla="*/ 0 w 1692862"/>
              <a:gd name="connsiteY7" fmla="*/ 1042697 h 1158552"/>
              <a:gd name="connsiteX8" fmla="*/ 0 w 1692862"/>
              <a:gd name="connsiteY8" fmla="*/ 115855 h 1158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2862" h="1158552">
                <a:moveTo>
                  <a:pt x="0" y="115855"/>
                </a:moveTo>
                <a:cubicBezTo>
                  <a:pt x="0" y="51870"/>
                  <a:pt x="51870" y="0"/>
                  <a:pt x="115855" y="0"/>
                </a:cubicBezTo>
                <a:lnTo>
                  <a:pt x="1577007" y="0"/>
                </a:lnTo>
                <a:cubicBezTo>
                  <a:pt x="1640992" y="0"/>
                  <a:pt x="1692862" y="51870"/>
                  <a:pt x="1692862" y="115855"/>
                </a:cubicBezTo>
                <a:lnTo>
                  <a:pt x="1692862" y="1042697"/>
                </a:lnTo>
                <a:cubicBezTo>
                  <a:pt x="1692862" y="1106682"/>
                  <a:pt x="1640992" y="1158552"/>
                  <a:pt x="1577007" y="1158552"/>
                </a:cubicBezTo>
                <a:lnTo>
                  <a:pt x="115855" y="1158552"/>
                </a:lnTo>
                <a:cubicBezTo>
                  <a:pt x="51870" y="1158552"/>
                  <a:pt x="0" y="1106682"/>
                  <a:pt x="0" y="1042697"/>
                </a:cubicBezTo>
                <a:lnTo>
                  <a:pt x="0" y="115855"/>
                </a:lnTo>
                <a:close/>
              </a:path>
            </a:pathLst>
          </a:custGeom>
          <a:solidFill>
            <a:srgbClr val="00206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2513" tIns="102513" rIns="102513" bIns="102513" numCol="1" spcCol="1270" anchor="ctr" anchorCtr="0">
            <a:noAutofit/>
          </a:bodyPr>
          <a:lstStyle/>
          <a:p>
            <a:pPr marL="0" lvl="0" indent="0" algn="ctr" defTabSz="800100">
              <a:lnSpc>
                <a:spcPct val="90000"/>
              </a:lnSpc>
              <a:spcBef>
                <a:spcPct val="0"/>
              </a:spcBef>
              <a:spcAft>
                <a:spcPct val="35000"/>
              </a:spcAft>
              <a:buNone/>
            </a:pPr>
            <a:r>
              <a:rPr lang="en-US" kern="1200" dirty="0">
                <a:latin typeface="Times New Roman" panose="02020603050405020304" pitchFamily="18" charset="0"/>
                <a:cs typeface="Times New Roman" panose="02020603050405020304" pitchFamily="18" charset="0"/>
              </a:rPr>
              <a:t>Experimental Testing</a:t>
            </a:r>
          </a:p>
        </p:txBody>
      </p:sp>
      <p:sp>
        <p:nvSpPr>
          <p:cNvPr id="56" name="Freeform 55">
            <a:extLst>
              <a:ext uri="{FF2B5EF4-FFF2-40B4-BE49-F238E27FC236}">
                <a16:creationId xmlns:a16="http://schemas.microsoft.com/office/drawing/2014/main" id="{AD70B517-AC4C-00C4-804A-C4FB6EAB44A9}"/>
              </a:ext>
            </a:extLst>
          </p:cNvPr>
          <p:cNvSpPr/>
          <p:nvPr/>
        </p:nvSpPr>
        <p:spPr>
          <a:xfrm>
            <a:off x="7571451" y="5411085"/>
            <a:ext cx="1692862" cy="1158552"/>
          </a:xfrm>
          <a:custGeom>
            <a:avLst/>
            <a:gdLst>
              <a:gd name="connsiteX0" fmla="*/ 0 w 1692862"/>
              <a:gd name="connsiteY0" fmla="*/ 115855 h 1158552"/>
              <a:gd name="connsiteX1" fmla="*/ 115855 w 1692862"/>
              <a:gd name="connsiteY1" fmla="*/ 0 h 1158552"/>
              <a:gd name="connsiteX2" fmla="*/ 1577007 w 1692862"/>
              <a:gd name="connsiteY2" fmla="*/ 0 h 1158552"/>
              <a:gd name="connsiteX3" fmla="*/ 1692862 w 1692862"/>
              <a:gd name="connsiteY3" fmla="*/ 115855 h 1158552"/>
              <a:gd name="connsiteX4" fmla="*/ 1692862 w 1692862"/>
              <a:gd name="connsiteY4" fmla="*/ 1042697 h 1158552"/>
              <a:gd name="connsiteX5" fmla="*/ 1577007 w 1692862"/>
              <a:gd name="connsiteY5" fmla="*/ 1158552 h 1158552"/>
              <a:gd name="connsiteX6" fmla="*/ 115855 w 1692862"/>
              <a:gd name="connsiteY6" fmla="*/ 1158552 h 1158552"/>
              <a:gd name="connsiteX7" fmla="*/ 0 w 1692862"/>
              <a:gd name="connsiteY7" fmla="*/ 1042697 h 1158552"/>
              <a:gd name="connsiteX8" fmla="*/ 0 w 1692862"/>
              <a:gd name="connsiteY8" fmla="*/ 115855 h 1158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2862" h="1158552">
                <a:moveTo>
                  <a:pt x="0" y="115855"/>
                </a:moveTo>
                <a:cubicBezTo>
                  <a:pt x="0" y="51870"/>
                  <a:pt x="51870" y="0"/>
                  <a:pt x="115855" y="0"/>
                </a:cubicBezTo>
                <a:lnTo>
                  <a:pt x="1577007" y="0"/>
                </a:lnTo>
                <a:cubicBezTo>
                  <a:pt x="1640992" y="0"/>
                  <a:pt x="1692862" y="51870"/>
                  <a:pt x="1692862" y="115855"/>
                </a:cubicBezTo>
                <a:lnTo>
                  <a:pt x="1692862" y="1042697"/>
                </a:lnTo>
                <a:cubicBezTo>
                  <a:pt x="1692862" y="1106682"/>
                  <a:pt x="1640992" y="1158552"/>
                  <a:pt x="1577007" y="1158552"/>
                </a:cubicBezTo>
                <a:lnTo>
                  <a:pt x="115855" y="1158552"/>
                </a:lnTo>
                <a:cubicBezTo>
                  <a:pt x="51870" y="1158552"/>
                  <a:pt x="0" y="1106682"/>
                  <a:pt x="0" y="1042697"/>
                </a:cubicBezTo>
                <a:lnTo>
                  <a:pt x="0" y="115855"/>
                </a:lnTo>
                <a:close/>
              </a:path>
            </a:pathLst>
          </a:custGeom>
          <a:solidFill>
            <a:srgbClr val="00206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2513" tIns="102513" rIns="102513" bIns="102513" numCol="1" spcCol="1270" anchor="ctr" anchorCtr="0">
            <a:noAutofit/>
          </a:bodyPr>
          <a:lstStyle/>
          <a:p>
            <a:pPr marL="0" lvl="0" indent="0" algn="ctr" defTabSz="800100">
              <a:lnSpc>
                <a:spcPct val="90000"/>
              </a:lnSpc>
              <a:spcBef>
                <a:spcPct val="0"/>
              </a:spcBef>
              <a:spcAft>
                <a:spcPct val="35000"/>
              </a:spcAft>
              <a:buNone/>
            </a:pPr>
            <a:r>
              <a:rPr lang="en-US" dirty="0">
                <a:latin typeface="Times New Roman" panose="02020603050405020304" pitchFamily="18" charset="0"/>
                <a:cs typeface="Times New Roman" panose="02020603050405020304" pitchFamily="18" charset="0"/>
              </a:rPr>
              <a:t>Visual Inspection of </a:t>
            </a:r>
            <a:r>
              <a:rPr lang="en-US" kern="1200" dirty="0">
                <a:latin typeface="Times New Roman" panose="02020603050405020304" pitchFamily="18" charset="0"/>
                <a:cs typeface="Times New Roman" panose="02020603050405020304" pitchFamily="18" charset="0"/>
              </a:rPr>
              <a:t>Chemical Structure</a:t>
            </a:r>
          </a:p>
        </p:txBody>
      </p:sp>
      <p:sp>
        <p:nvSpPr>
          <p:cNvPr id="57" name="Freeform 56">
            <a:extLst>
              <a:ext uri="{FF2B5EF4-FFF2-40B4-BE49-F238E27FC236}">
                <a16:creationId xmlns:a16="http://schemas.microsoft.com/office/drawing/2014/main" id="{D7814C91-D259-89B5-DF91-36D3C26E6CF8}"/>
              </a:ext>
            </a:extLst>
          </p:cNvPr>
          <p:cNvSpPr/>
          <p:nvPr/>
        </p:nvSpPr>
        <p:spPr>
          <a:xfrm>
            <a:off x="5201443" y="5411085"/>
            <a:ext cx="1692862" cy="1158552"/>
          </a:xfrm>
          <a:custGeom>
            <a:avLst/>
            <a:gdLst>
              <a:gd name="connsiteX0" fmla="*/ 0 w 1692862"/>
              <a:gd name="connsiteY0" fmla="*/ 115855 h 1158552"/>
              <a:gd name="connsiteX1" fmla="*/ 115855 w 1692862"/>
              <a:gd name="connsiteY1" fmla="*/ 0 h 1158552"/>
              <a:gd name="connsiteX2" fmla="*/ 1577007 w 1692862"/>
              <a:gd name="connsiteY2" fmla="*/ 0 h 1158552"/>
              <a:gd name="connsiteX3" fmla="*/ 1692862 w 1692862"/>
              <a:gd name="connsiteY3" fmla="*/ 115855 h 1158552"/>
              <a:gd name="connsiteX4" fmla="*/ 1692862 w 1692862"/>
              <a:gd name="connsiteY4" fmla="*/ 1042697 h 1158552"/>
              <a:gd name="connsiteX5" fmla="*/ 1577007 w 1692862"/>
              <a:gd name="connsiteY5" fmla="*/ 1158552 h 1158552"/>
              <a:gd name="connsiteX6" fmla="*/ 115855 w 1692862"/>
              <a:gd name="connsiteY6" fmla="*/ 1158552 h 1158552"/>
              <a:gd name="connsiteX7" fmla="*/ 0 w 1692862"/>
              <a:gd name="connsiteY7" fmla="*/ 1042697 h 1158552"/>
              <a:gd name="connsiteX8" fmla="*/ 0 w 1692862"/>
              <a:gd name="connsiteY8" fmla="*/ 115855 h 1158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2862" h="1158552">
                <a:moveTo>
                  <a:pt x="0" y="115855"/>
                </a:moveTo>
                <a:cubicBezTo>
                  <a:pt x="0" y="51870"/>
                  <a:pt x="51870" y="0"/>
                  <a:pt x="115855" y="0"/>
                </a:cubicBezTo>
                <a:lnTo>
                  <a:pt x="1577007" y="0"/>
                </a:lnTo>
                <a:cubicBezTo>
                  <a:pt x="1640992" y="0"/>
                  <a:pt x="1692862" y="51870"/>
                  <a:pt x="1692862" y="115855"/>
                </a:cubicBezTo>
                <a:lnTo>
                  <a:pt x="1692862" y="1042697"/>
                </a:lnTo>
                <a:cubicBezTo>
                  <a:pt x="1692862" y="1106682"/>
                  <a:pt x="1640992" y="1158552"/>
                  <a:pt x="1577007" y="1158552"/>
                </a:cubicBezTo>
                <a:lnTo>
                  <a:pt x="115855" y="1158552"/>
                </a:lnTo>
                <a:cubicBezTo>
                  <a:pt x="51870" y="1158552"/>
                  <a:pt x="0" y="1106682"/>
                  <a:pt x="0" y="1042697"/>
                </a:cubicBezTo>
                <a:lnTo>
                  <a:pt x="0" y="115855"/>
                </a:lnTo>
                <a:close/>
              </a:path>
            </a:pathLst>
          </a:custGeom>
          <a:solidFill>
            <a:srgbClr val="00206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2513" tIns="102513" rIns="102513" bIns="102513" numCol="1" spcCol="1270" anchor="ctr" anchorCtr="0">
            <a:noAutofit/>
          </a:bodyPr>
          <a:lstStyle/>
          <a:p>
            <a:pPr marL="0" lvl="0" indent="0" algn="ctr" defTabSz="800100">
              <a:lnSpc>
                <a:spcPct val="90000"/>
              </a:lnSpc>
              <a:spcBef>
                <a:spcPct val="0"/>
              </a:spcBef>
              <a:spcAft>
                <a:spcPct val="35000"/>
              </a:spcAft>
              <a:buNone/>
            </a:pPr>
            <a:r>
              <a:rPr lang="en-US" kern="1200" dirty="0">
                <a:latin typeface="Times New Roman" panose="02020603050405020304" pitchFamily="18" charset="0"/>
                <a:cs typeface="Times New Roman" panose="02020603050405020304" pitchFamily="18" charset="0"/>
              </a:rPr>
              <a:t>Compound Availability </a:t>
            </a:r>
          </a:p>
        </p:txBody>
      </p:sp>
      <p:sp>
        <p:nvSpPr>
          <p:cNvPr id="58" name="Freeform 57">
            <a:extLst>
              <a:ext uri="{FF2B5EF4-FFF2-40B4-BE49-F238E27FC236}">
                <a16:creationId xmlns:a16="http://schemas.microsoft.com/office/drawing/2014/main" id="{3B270948-C960-B55F-2522-F7659B0E9AB0}"/>
              </a:ext>
            </a:extLst>
          </p:cNvPr>
          <p:cNvSpPr/>
          <p:nvPr/>
        </p:nvSpPr>
        <p:spPr>
          <a:xfrm>
            <a:off x="2831435" y="5450800"/>
            <a:ext cx="1692862" cy="1158552"/>
          </a:xfrm>
          <a:custGeom>
            <a:avLst/>
            <a:gdLst>
              <a:gd name="connsiteX0" fmla="*/ 0 w 1692862"/>
              <a:gd name="connsiteY0" fmla="*/ 115855 h 1158552"/>
              <a:gd name="connsiteX1" fmla="*/ 115855 w 1692862"/>
              <a:gd name="connsiteY1" fmla="*/ 0 h 1158552"/>
              <a:gd name="connsiteX2" fmla="*/ 1577007 w 1692862"/>
              <a:gd name="connsiteY2" fmla="*/ 0 h 1158552"/>
              <a:gd name="connsiteX3" fmla="*/ 1692862 w 1692862"/>
              <a:gd name="connsiteY3" fmla="*/ 115855 h 1158552"/>
              <a:gd name="connsiteX4" fmla="*/ 1692862 w 1692862"/>
              <a:gd name="connsiteY4" fmla="*/ 1042697 h 1158552"/>
              <a:gd name="connsiteX5" fmla="*/ 1577007 w 1692862"/>
              <a:gd name="connsiteY5" fmla="*/ 1158552 h 1158552"/>
              <a:gd name="connsiteX6" fmla="*/ 115855 w 1692862"/>
              <a:gd name="connsiteY6" fmla="*/ 1158552 h 1158552"/>
              <a:gd name="connsiteX7" fmla="*/ 0 w 1692862"/>
              <a:gd name="connsiteY7" fmla="*/ 1042697 h 1158552"/>
              <a:gd name="connsiteX8" fmla="*/ 0 w 1692862"/>
              <a:gd name="connsiteY8" fmla="*/ 115855 h 1158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2862" h="1158552">
                <a:moveTo>
                  <a:pt x="0" y="115855"/>
                </a:moveTo>
                <a:cubicBezTo>
                  <a:pt x="0" y="51870"/>
                  <a:pt x="51870" y="0"/>
                  <a:pt x="115855" y="0"/>
                </a:cubicBezTo>
                <a:lnTo>
                  <a:pt x="1577007" y="0"/>
                </a:lnTo>
                <a:cubicBezTo>
                  <a:pt x="1640992" y="0"/>
                  <a:pt x="1692862" y="51870"/>
                  <a:pt x="1692862" y="115855"/>
                </a:cubicBezTo>
                <a:lnTo>
                  <a:pt x="1692862" y="1042697"/>
                </a:lnTo>
                <a:cubicBezTo>
                  <a:pt x="1692862" y="1106682"/>
                  <a:pt x="1640992" y="1158552"/>
                  <a:pt x="1577007" y="1158552"/>
                </a:cubicBezTo>
                <a:lnTo>
                  <a:pt x="115855" y="1158552"/>
                </a:lnTo>
                <a:cubicBezTo>
                  <a:pt x="51870" y="1158552"/>
                  <a:pt x="0" y="1106682"/>
                  <a:pt x="0" y="1042697"/>
                </a:cubicBezTo>
                <a:lnTo>
                  <a:pt x="0" y="115855"/>
                </a:lnTo>
                <a:close/>
              </a:path>
            </a:pathLst>
          </a:custGeom>
          <a:solidFill>
            <a:srgbClr val="00206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2513" tIns="102513" rIns="102513" bIns="102513" numCol="1" spcCol="1270" anchor="ctr" anchorCtr="0">
            <a:noAutofit/>
          </a:bodyPr>
          <a:lstStyle/>
          <a:p>
            <a:pPr marL="0" lvl="0" indent="0" algn="ctr" defTabSz="800100">
              <a:lnSpc>
                <a:spcPct val="90000"/>
              </a:lnSpc>
              <a:spcBef>
                <a:spcPct val="0"/>
              </a:spcBef>
              <a:spcAft>
                <a:spcPct val="35000"/>
              </a:spcAft>
              <a:buNone/>
            </a:pPr>
            <a:r>
              <a:rPr lang="en-US" kern="1200" dirty="0">
                <a:latin typeface="Times New Roman" panose="02020603050405020304" pitchFamily="18" charset="0"/>
                <a:cs typeface="Times New Roman" panose="02020603050405020304" pitchFamily="18" charset="0"/>
              </a:rPr>
              <a:t>Compound Suitability</a:t>
            </a:r>
          </a:p>
        </p:txBody>
      </p:sp>
      <p:sp>
        <p:nvSpPr>
          <p:cNvPr id="59" name="Freeform 58">
            <a:extLst>
              <a:ext uri="{FF2B5EF4-FFF2-40B4-BE49-F238E27FC236}">
                <a16:creationId xmlns:a16="http://schemas.microsoft.com/office/drawing/2014/main" id="{F74A07C9-22BE-CC2B-B2D3-EF3057528810}"/>
              </a:ext>
            </a:extLst>
          </p:cNvPr>
          <p:cNvSpPr/>
          <p:nvPr/>
        </p:nvSpPr>
        <p:spPr>
          <a:xfrm>
            <a:off x="481741" y="5449120"/>
            <a:ext cx="1692862" cy="1158552"/>
          </a:xfrm>
          <a:custGeom>
            <a:avLst/>
            <a:gdLst>
              <a:gd name="connsiteX0" fmla="*/ 0 w 1692862"/>
              <a:gd name="connsiteY0" fmla="*/ 115855 h 1158552"/>
              <a:gd name="connsiteX1" fmla="*/ 115855 w 1692862"/>
              <a:gd name="connsiteY1" fmla="*/ 0 h 1158552"/>
              <a:gd name="connsiteX2" fmla="*/ 1577007 w 1692862"/>
              <a:gd name="connsiteY2" fmla="*/ 0 h 1158552"/>
              <a:gd name="connsiteX3" fmla="*/ 1692862 w 1692862"/>
              <a:gd name="connsiteY3" fmla="*/ 115855 h 1158552"/>
              <a:gd name="connsiteX4" fmla="*/ 1692862 w 1692862"/>
              <a:gd name="connsiteY4" fmla="*/ 1042697 h 1158552"/>
              <a:gd name="connsiteX5" fmla="*/ 1577007 w 1692862"/>
              <a:gd name="connsiteY5" fmla="*/ 1158552 h 1158552"/>
              <a:gd name="connsiteX6" fmla="*/ 115855 w 1692862"/>
              <a:gd name="connsiteY6" fmla="*/ 1158552 h 1158552"/>
              <a:gd name="connsiteX7" fmla="*/ 0 w 1692862"/>
              <a:gd name="connsiteY7" fmla="*/ 1042697 h 1158552"/>
              <a:gd name="connsiteX8" fmla="*/ 0 w 1692862"/>
              <a:gd name="connsiteY8" fmla="*/ 115855 h 1158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2862" h="1158552">
                <a:moveTo>
                  <a:pt x="0" y="115855"/>
                </a:moveTo>
                <a:cubicBezTo>
                  <a:pt x="0" y="51870"/>
                  <a:pt x="51870" y="0"/>
                  <a:pt x="115855" y="0"/>
                </a:cubicBezTo>
                <a:lnTo>
                  <a:pt x="1577007" y="0"/>
                </a:lnTo>
                <a:cubicBezTo>
                  <a:pt x="1640992" y="0"/>
                  <a:pt x="1692862" y="51870"/>
                  <a:pt x="1692862" y="115855"/>
                </a:cubicBezTo>
                <a:lnTo>
                  <a:pt x="1692862" y="1042697"/>
                </a:lnTo>
                <a:cubicBezTo>
                  <a:pt x="1692862" y="1106682"/>
                  <a:pt x="1640992" y="1158552"/>
                  <a:pt x="1577007" y="1158552"/>
                </a:cubicBezTo>
                <a:lnTo>
                  <a:pt x="115855" y="1158552"/>
                </a:lnTo>
                <a:cubicBezTo>
                  <a:pt x="51870" y="1158552"/>
                  <a:pt x="0" y="1106682"/>
                  <a:pt x="0" y="1042697"/>
                </a:cubicBezTo>
                <a:lnTo>
                  <a:pt x="0" y="115855"/>
                </a:lnTo>
                <a:close/>
              </a:path>
            </a:pathLst>
          </a:custGeom>
          <a:solidFill>
            <a:srgbClr val="00206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2513" tIns="102513" rIns="102513" bIns="102513" numCol="1" spcCol="1270" anchor="ctr" anchorCtr="0">
            <a:noAutofit/>
          </a:bodyPr>
          <a:lstStyle/>
          <a:p>
            <a:pPr algn="ctr">
              <a:lnSpc>
                <a:spcPct val="90000"/>
              </a:lnSpc>
              <a:buClr>
                <a:schemeClr val="lt1"/>
              </a:buClr>
              <a:buSzPts val="2000"/>
            </a:pPr>
            <a:r>
              <a:rPr lang="en-US" dirty="0">
                <a:latin typeface="Times New Roman" panose="02020603050405020304" pitchFamily="18" charset="0"/>
                <a:cs typeface="Times New Roman" panose="02020603050405020304" pitchFamily="18" charset="0"/>
              </a:rPr>
              <a:t>Summary of Available Assays and Project Goals</a:t>
            </a:r>
          </a:p>
        </p:txBody>
      </p:sp>
      <p:sp>
        <p:nvSpPr>
          <p:cNvPr id="60" name="Freeform 59">
            <a:extLst>
              <a:ext uri="{FF2B5EF4-FFF2-40B4-BE49-F238E27FC236}">
                <a16:creationId xmlns:a16="http://schemas.microsoft.com/office/drawing/2014/main" id="{BAF6C8C4-4698-14E7-9F6E-52480ABABCD3}"/>
              </a:ext>
            </a:extLst>
          </p:cNvPr>
          <p:cNvSpPr/>
          <p:nvPr/>
        </p:nvSpPr>
        <p:spPr>
          <a:xfrm rot="5400000">
            <a:off x="1148728" y="4852670"/>
            <a:ext cx="358886" cy="419829"/>
          </a:xfrm>
          <a:custGeom>
            <a:avLst/>
            <a:gdLst>
              <a:gd name="connsiteX0" fmla="*/ 0 w 358886"/>
              <a:gd name="connsiteY0" fmla="*/ 83966 h 419829"/>
              <a:gd name="connsiteX1" fmla="*/ 179443 w 358886"/>
              <a:gd name="connsiteY1" fmla="*/ 83966 h 419829"/>
              <a:gd name="connsiteX2" fmla="*/ 179443 w 358886"/>
              <a:gd name="connsiteY2" fmla="*/ 0 h 419829"/>
              <a:gd name="connsiteX3" fmla="*/ 358886 w 358886"/>
              <a:gd name="connsiteY3" fmla="*/ 209915 h 419829"/>
              <a:gd name="connsiteX4" fmla="*/ 179443 w 358886"/>
              <a:gd name="connsiteY4" fmla="*/ 419829 h 419829"/>
              <a:gd name="connsiteX5" fmla="*/ 179443 w 358886"/>
              <a:gd name="connsiteY5" fmla="*/ 335863 h 419829"/>
              <a:gd name="connsiteX6" fmla="*/ 0 w 358886"/>
              <a:gd name="connsiteY6" fmla="*/ 335863 h 419829"/>
              <a:gd name="connsiteX7" fmla="*/ 0 w 358886"/>
              <a:gd name="connsiteY7" fmla="*/ 83966 h 41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886" h="419829">
                <a:moveTo>
                  <a:pt x="0" y="83966"/>
                </a:moveTo>
                <a:lnTo>
                  <a:pt x="179443" y="83966"/>
                </a:lnTo>
                <a:lnTo>
                  <a:pt x="179443" y="0"/>
                </a:lnTo>
                <a:lnTo>
                  <a:pt x="358886" y="209915"/>
                </a:lnTo>
                <a:lnTo>
                  <a:pt x="179443" y="419829"/>
                </a:lnTo>
                <a:lnTo>
                  <a:pt x="179443" y="335863"/>
                </a:lnTo>
                <a:lnTo>
                  <a:pt x="0" y="335863"/>
                </a:lnTo>
                <a:lnTo>
                  <a:pt x="0" y="83966"/>
                </a:lnTo>
                <a:close/>
              </a:path>
            </a:pathLst>
          </a:custGeom>
          <a:solidFill>
            <a:schemeClr val="bg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83966" rIns="107666" bIns="83966" numCol="1" spcCol="1270" anchor="ctr" anchorCtr="0">
            <a:noAutofit/>
          </a:bodyPr>
          <a:lstStyle/>
          <a:p>
            <a:pPr marL="0" lvl="0" indent="0" algn="ctr" defTabSz="622300">
              <a:lnSpc>
                <a:spcPct val="90000"/>
              </a:lnSpc>
              <a:spcBef>
                <a:spcPct val="0"/>
              </a:spcBef>
              <a:spcAft>
                <a:spcPct val="35000"/>
              </a:spcAft>
              <a:buNone/>
            </a:pPr>
            <a:endParaRPr lang="en-US" kern="1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4827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P spid="17" grpId="0" animBg="1"/>
      <p:bldP spid="18" grpId="0" animBg="1"/>
      <p:bldP spid="19" grpId="0" animBg="1"/>
      <p:bldP spid="20" grpId="0" animBg="1"/>
      <p:bldP spid="22" grpId="0" animBg="1"/>
      <p:bldP spid="23" grpId="0" animBg="1"/>
      <p:bldP spid="24" grpId="0" animBg="1"/>
      <p:bldP spid="25" grpId="0" animBg="1"/>
      <p:bldP spid="26" grpId="0" animBg="1"/>
      <p:bldP spid="41" grpId="0" animBg="1"/>
      <p:bldP spid="42" grpId="0" animBg="1"/>
      <p:bldP spid="43" grpId="0" animBg="1"/>
      <p:bldP spid="44" grpId="0" animBg="1"/>
      <p:bldP spid="46" grpId="0" animBg="1"/>
      <p:bldP spid="47" grpId="0" animBg="1"/>
      <p:bldP spid="48" grpId="0" animBg="1"/>
      <p:bldP spid="49" grpId="0" animBg="1"/>
      <p:bldP spid="50" grpId="0" animBg="1"/>
      <p:bldP spid="51" grpId="0" animBg="1"/>
      <p:bldP spid="52" grpId="0" animBg="1"/>
      <p:bldP spid="53" grpId="0" animBg="1"/>
      <p:bldP spid="54" grpId="0" animBg="1"/>
      <p:bldP spid="56" grpId="0" animBg="1"/>
      <p:bldP spid="57" grpId="0" animBg="1"/>
      <p:bldP spid="58" grpId="0" animBg="1"/>
      <p:bldP spid="59" grpId="0" animBg="1"/>
      <p:bldP spid="6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09988-FEA6-C36E-74D0-D8419C770922}"/>
              </a:ext>
            </a:extLst>
          </p:cNvPr>
          <p:cNvSpPr>
            <a:spLocks noGrp="1"/>
          </p:cNvSpPr>
          <p:nvPr>
            <p:ph type="title"/>
          </p:nvPr>
        </p:nvSpPr>
        <p:spPr>
          <a:xfrm>
            <a:off x="838200" y="44793"/>
            <a:ext cx="10515600" cy="1325563"/>
          </a:xfrm>
        </p:spPr>
        <p:txBody>
          <a:bodyPr/>
          <a:lstStyle/>
          <a:p>
            <a:pPr algn="l"/>
            <a:r>
              <a:rPr lang="en-US" dirty="0"/>
              <a:t>Coronavirus Conserved Proteins </a:t>
            </a:r>
          </a:p>
        </p:txBody>
      </p:sp>
      <p:pic>
        <p:nvPicPr>
          <p:cNvPr id="4" name="Content Placeholder 4" descr="A screenshot of a graph&#10;&#10;Description automatically generated">
            <a:extLst>
              <a:ext uri="{FF2B5EF4-FFF2-40B4-BE49-F238E27FC236}">
                <a16:creationId xmlns:a16="http://schemas.microsoft.com/office/drawing/2014/main" id="{5E79C084-1DE1-A09D-1ACC-70E15C13E846}"/>
              </a:ext>
            </a:extLst>
          </p:cNvPr>
          <p:cNvPicPr>
            <a:picLocks noGrp="1" noChangeAspect="1"/>
          </p:cNvPicPr>
          <p:nvPr>
            <p:ph idx="1"/>
          </p:nvPr>
        </p:nvPicPr>
        <p:blipFill rotWithShape="1">
          <a:blip r:embed="rId2"/>
          <a:srcRect b="8447"/>
          <a:stretch/>
        </p:blipFill>
        <p:spPr>
          <a:xfrm>
            <a:off x="473210" y="863729"/>
            <a:ext cx="4900455" cy="5130541"/>
          </a:xfrm>
        </p:spPr>
      </p:pic>
      <p:sp>
        <p:nvSpPr>
          <p:cNvPr id="5" name="TextBox 4">
            <a:extLst>
              <a:ext uri="{FF2B5EF4-FFF2-40B4-BE49-F238E27FC236}">
                <a16:creationId xmlns:a16="http://schemas.microsoft.com/office/drawing/2014/main" id="{6B71A88B-4892-7FEA-EB4C-5F4C2969A249}"/>
              </a:ext>
            </a:extLst>
          </p:cNvPr>
          <p:cNvSpPr txBox="1"/>
          <p:nvPr/>
        </p:nvSpPr>
        <p:spPr>
          <a:xfrm>
            <a:off x="226374" y="5963667"/>
            <a:ext cx="11127425" cy="830997"/>
          </a:xfrm>
          <a:prstGeom prst="rect">
            <a:avLst/>
          </a:prstGeom>
          <a:noFill/>
        </p:spPr>
        <p:txBody>
          <a:bodyPr wrap="square" rtlCol="0">
            <a:spAutoFit/>
          </a:bodyPr>
          <a:lstStyle/>
          <a:p>
            <a:r>
              <a:rPr lang="en-US" sz="2400" dirty="0"/>
              <a:t>Sequence identity  between all coronaviruses considered in our study based on whole genome sequence comparison (left) and for </a:t>
            </a:r>
            <a:r>
              <a:rPr lang="en-US" sz="2400" dirty="0" err="1"/>
              <a:t>Mpro</a:t>
            </a:r>
            <a:r>
              <a:rPr lang="en-US" sz="2400" dirty="0"/>
              <a:t> only (right)</a:t>
            </a:r>
          </a:p>
        </p:txBody>
      </p:sp>
      <p:pic>
        <p:nvPicPr>
          <p:cNvPr id="6" name="Content Placeholder 6">
            <a:extLst>
              <a:ext uri="{FF2B5EF4-FFF2-40B4-BE49-F238E27FC236}">
                <a16:creationId xmlns:a16="http://schemas.microsoft.com/office/drawing/2014/main" id="{BD307F0E-8B5E-89A2-C0A7-38A5524BA860}"/>
              </a:ext>
            </a:extLst>
          </p:cNvPr>
          <p:cNvPicPr>
            <a:picLocks noChangeAspect="1"/>
          </p:cNvPicPr>
          <p:nvPr/>
        </p:nvPicPr>
        <p:blipFill>
          <a:blip r:embed="rId3"/>
          <a:stretch>
            <a:fillRect/>
          </a:stretch>
        </p:blipFill>
        <p:spPr>
          <a:xfrm>
            <a:off x="6096000" y="863728"/>
            <a:ext cx="4847408" cy="5118481"/>
          </a:xfrm>
          <a:prstGeom prst="rect">
            <a:avLst/>
          </a:prstGeom>
        </p:spPr>
      </p:pic>
    </p:spTree>
    <p:extLst>
      <p:ext uri="{BB962C8B-B14F-4D97-AF65-F5344CB8AC3E}">
        <p14:creationId xmlns:p14="http://schemas.microsoft.com/office/powerpoint/2010/main" val="40991535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586F684-F854-BCCA-2055-C03D63E54892}"/>
              </a:ext>
            </a:extLst>
          </p:cNvPr>
          <p:cNvSpPr>
            <a:spLocks noGrp="1"/>
          </p:cNvSpPr>
          <p:nvPr>
            <p:ph type="sldNum" sz="quarter" idx="12"/>
          </p:nvPr>
        </p:nvSpPr>
        <p:spPr>
          <a:xfrm>
            <a:off x="11394765" y="6452678"/>
            <a:ext cx="524491"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590046-DA73-4BBF-84B5-C08E6F75191A}" type="slidenum">
              <a:rPr lang="en-US" smtClean="0"/>
              <a:pPr/>
              <a:t>29</a:t>
            </a:fld>
            <a:endParaRPr lang="en-US" dirty="0"/>
          </a:p>
        </p:txBody>
      </p:sp>
      <p:sp>
        <p:nvSpPr>
          <p:cNvPr id="4" name="Title 3">
            <a:extLst>
              <a:ext uri="{FF2B5EF4-FFF2-40B4-BE49-F238E27FC236}">
                <a16:creationId xmlns:a16="http://schemas.microsoft.com/office/drawing/2014/main" id="{3A71A8D7-1BCB-F5D2-1D55-6A5EDD9EC6C8}"/>
              </a:ext>
            </a:extLst>
          </p:cNvPr>
          <p:cNvSpPr>
            <a:spLocks noGrp="1"/>
          </p:cNvSpPr>
          <p:nvPr>
            <p:ph type="title"/>
          </p:nvPr>
        </p:nvSpPr>
        <p:spPr/>
        <p:txBody>
          <a:bodyPr/>
          <a:lstStyle/>
          <a:p>
            <a:r>
              <a:rPr lang="en-US" dirty="0"/>
              <a:t>Heavy curation efforts: for instance, missing cell types in phenotypic assays </a:t>
            </a:r>
          </a:p>
        </p:txBody>
      </p:sp>
      <p:sp>
        <p:nvSpPr>
          <p:cNvPr id="2" name="Rectangle 1">
            <a:extLst>
              <a:ext uri="{FF2B5EF4-FFF2-40B4-BE49-F238E27FC236}">
                <a16:creationId xmlns:a16="http://schemas.microsoft.com/office/drawing/2014/main" id="{861A7AB9-1806-C6A4-5A68-6D8E1F728213}"/>
              </a:ext>
            </a:extLst>
          </p:cNvPr>
          <p:cNvSpPr/>
          <p:nvPr/>
        </p:nvSpPr>
        <p:spPr>
          <a:xfrm>
            <a:off x="280522" y="3891489"/>
            <a:ext cx="2121571" cy="522515"/>
          </a:xfrm>
          <a:prstGeom prst="rect">
            <a:avLst/>
          </a:prstGeom>
          <a:solidFill>
            <a:srgbClr val="002060"/>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Cell Type</a:t>
            </a:r>
          </a:p>
        </p:txBody>
      </p:sp>
      <p:pic>
        <p:nvPicPr>
          <p:cNvPr id="10" name="Picture 9">
            <a:extLst>
              <a:ext uri="{FF2B5EF4-FFF2-40B4-BE49-F238E27FC236}">
                <a16:creationId xmlns:a16="http://schemas.microsoft.com/office/drawing/2014/main" id="{132097C3-0AA3-9571-EB19-10CB702550A2}"/>
              </a:ext>
            </a:extLst>
          </p:cNvPr>
          <p:cNvPicPr>
            <a:picLocks noChangeAspect="1"/>
          </p:cNvPicPr>
          <p:nvPr/>
        </p:nvPicPr>
        <p:blipFill>
          <a:blip r:embed="rId3"/>
          <a:stretch>
            <a:fillRect/>
          </a:stretch>
        </p:blipFill>
        <p:spPr>
          <a:xfrm>
            <a:off x="384431" y="1975998"/>
            <a:ext cx="1932742" cy="1770829"/>
          </a:xfrm>
          <a:prstGeom prst="ellipse">
            <a:avLst/>
          </a:prstGeom>
        </p:spPr>
      </p:pic>
      <p:sp>
        <p:nvSpPr>
          <p:cNvPr id="19" name="TextBox 18">
            <a:extLst>
              <a:ext uri="{FF2B5EF4-FFF2-40B4-BE49-F238E27FC236}">
                <a16:creationId xmlns:a16="http://schemas.microsoft.com/office/drawing/2014/main" id="{F9BEF71C-2C6B-CF16-BE5D-6C7240BEFC2E}"/>
              </a:ext>
            </a:extLst>
          </p:cNvPr>
          <p:cNvSpPr txBox="1"/>
          <p:nvPr/>
        </p:nvSpPr>
        <p:spPr>
          <a:xfrm>
            <a:off x="3788387" y="1784195"/>
            <a:ext cx="7606378" cy="1077218"/>
          </a:xfrm>
          <a:prstGeom prst="rect">
            <a:avLst/>
          </a:prstGeom>
          <a:noFill/>
        </p:spPr>
        <p:txBody>
          <a:bodyPr wrap="none" rtlCol="0">
            <a:spAutoFit/>
          </a:bodyPr>
          <a:lstStyle/>
          <a:p>
            <a:pPr algn="ctr"/>
            <a:r>
              <a:rPr lang="en-US" sz="3600" b="1" dirty="0"/>
              <a:t>14% of all phenotypic assay results </a:t>
            </a:r>
          </a:p>
          <a:p>
            <a:pPr algn="ctr"/>
            <a:r>
              <a:rPr lang="en-US" sz="2800" dirty="0"/>
              <a:t>were </a:t>
            </a:r>
            <a:r>
              <a:rPr lang="en-US" sz="2800" dirty="0">
                <a:solidFill>
                  <a:srgbClr val="0070C0"/>
                </a:solidFill>
              </a:rPr>
              <a:t>missing the cell-type </a:t>
            </a:r>
            <a:r>
              <a:rPr lang="en-US" sz="2800" dirty="0"/>
              <a:t>from the designated field </a:t>
            </a:r>
          </a:p>
        </p:txBody>
      </p:sp>
      <p:pic>
        <p:nvPicPr>
          <p:cNvPr id="23" name="Picture 22" descr="Chart, diagram&#10;&#10;Description automatically generated">
            <a:extLst>
              <a:ext uri="{FF2B5EF4-FFF2-40B4-BE49-F238E27FC236}">
                <a16:creationId xmlns:a16="http://schemas.microsoft.com/office/drawing/2014/main" id="{47F7DC41-FCCD-AA99-7C13-373ACD1CB8DC}"/>
              </a:ext>
            </a:extLst>
          </p:cNvPr>
          <p:cNvPicPr>
            <a:picLocks noChangeAspect="1"/>
          </p:cNvPicPr>
          <p:nvPr/>
        </p:nvPicPr>
        <p:blipFill rotWithShape="1">
          <a:blip r:embed="rId4"/>
          <a:srcRect t="9162"/>
          <a:stretch/>
        </p:blipFill>
        <p:spPr>
          <a:xfrm>
            <a:off x="6952994" y="2841940"/>
            <a:ext cx="4684644" cy="3482747"/>
          </a:xfrm>
          <a:prstGeom prst="rect">
            <a:avLst/>
          </a:prstGeom>
        </p:spPr>
      </p:pic>
      <p:pic>
        <p:nvPicPr>
          <p:cNvPr id="25" name="Picture 24" descr="Chart, diagram&#10;&#10;Description automatically generated">
            <a:extLst>
              <a:ext uri="{FF2B5EF4-FFF2-40B4-BE49-F238E27FC236}">
                <a16:creationId xmlns:a16="http://schemas.microsoft.com/office/drawing/2014/main" id="{B87D2F3E-9385-9A50-1E8C-7A0017B5D3DC}"/>
              </a:ext>
            </a:extLst>
          </p:cNvPr>
          <p:cNvPicPr>
            <a:picLocks noChangeAspect="1"/>
          </p:cNvPicPr>
          <p:nvPr/>
        </p:nvPicPr>
        <p:blipFill rotWithShape="1">
          <a:blip r:embed="rId4"/>
          <a:srcRect l="57231" t="1412" b="92021"/>
          <a:stretch/>
        </p:blipFill>
        <p:spPr>
          <a:xfrm>
            <a:off x="3332671" y="4700648"/>
            <a:ext cx="2969308" cy="373156"/>
          </a:xfrm>
          <a:prstGeom prst="rect">
            <a:avLst/>
          </a:prstGeom>
        </p:spPr>
      </p:pic>
      <p:pic>
        <p:nvPicPr>
          <p:cNvPr id="26" name="Picture 25" descr="Chart, diagram&#10;&#10;Description automatically generated">
            <a:extLst>
              <a:ext uri="{FF2B5EF4-FFF2-40B4-BE49-F238E27FC236}">
                <a16:creationId xmlns:a16="http://schemas.microsoft.com/office/drawing/2014/main" id="{19BC347F-C1F0-D067-99C3-216B48BEA980}"/>
              </a:ext>
            </a:extLst>
          </p:cNvPr>
          <p:cNvPicPr>
            <a:picLocks noChangeAspect="1"/>
          </p:cNvPicPr>
          <p:nvPr/>
        </p:nvPicPr>
        <p:blipFill rotWithShape="1">
          <a:blip r:embed="rId4"/>
          <a:srcRect t="1212" r="43193" b="91848"/>
          <a:stretch/>
        </p:blipFill>
        <p:spPr>
          <a:xfrm>
            <a:off x="3403008" y="4304454"/>
            <a:ext cx="3962244" cy="396193"/>
          </a:xfrm>
          <a:prstGeom prst="rect">
            <a:avLst/>
          </a:prstGeom>
        </p:spPr>
      </p:pic>
      <p:sp>
        <p:nvSpPr>
          <p:cNvPr id="29" name="TextBox 28">
            <a:extLst>
              <a:ext uri="{FF2B5EF4-FFF2-40B4-BE49-F238E27FC236}">
                <a16:creationId xmlns:a16="http://schemas.microsoft.com/office/drawing/2014/main" id="{43929F1F-AD14-6A70-703E-7A429EBADF1C}"/>
              </a:ext>
            </a:extLst>
          </p:cNvPr>
          <p:cNvSpPr txBox="1"/>
          <p:nvPr/>
        </p:nvSpPr>
        <p:spPr>
          <a:xfrm>
            <a:off x="10205277" y="4725138"/>
            <a:ext cx="641034" cy="369332"/>
          </a:xfrm>
          <a:prstGeom prst="rect">
            <a:avLst/>
          </a:prstGeom>
          <a:noFill/>
        </p:spPr>
        <p:txBody>
          <a:bodyPr wrap="square">
            <a:spAutoFit/>
          </a:bodyPr>
          <a:lstStyle/>
          <a:p>
            <a:r>
              <a:rPr lang="en-US" dirty="0">
                <a:solidFill>
                  <a:schemeClr val="bg1"/>
                </a:solidFill>
              </a:rPr>
              <a:t>64%</a:t>
            </a:r>
          </a:p>
        </p:txBody>
      </p:sp>
      <p:sp>
        <p:nvSpPr>
          <p:cNvPr id="30" name="TextBox 29">
            <a:extLst>
              <a:ext uri="{FF2B5EF4-FFF2-40B4-BE49-F238E27FC236}">
                <a16:creationId xmlns:a16="http://schemas.microsoft.com/office/drawing/2014/main" id="{5DCCD0E3-B6D6-34F2-5C3F-8BBF81BBA924}"/>
              </a:ext>
            </a:extLst>
          </p:cNvPr>
          <p:cNvSpPr txBox="1"/>
          <p:nvPr/>
        </p:nvSpPr>
        <p:spPr>
          <a:xfrm>
            <a:off x="7789285" y="3876133"/>
            <a:ext cx="641034" cy="369332"/>
          </a:xfrm>
          <a:prstGeom prst="rect">
            <a:avLst/>
          </a:prstGeom>
          <a:noFill/>
        </p:spPr>
        <p:txBody>
          <a:bodyPr wrap="square">
            <a:spAutoFit/>
          </a:bodyPr>
          <a:lstStyle/>
          <a:p>
            <a:r>
              <a:rPr lang="en-US" dirty="0">
                <a:solidFill>
                  <a:schemeClr val="bg1"/>
                </a:solidFill>
              </a:rPr>
              <a:t>36%</a:t>
            </a:r>
          </a:p>
        </p:txBody>
      </p:sp>
      <p:sp>
        <p:nvSpPr>
          <p:cNvPr id="33" name="TextBox 32">
            <a:extLst>
              <a:ext uri="{FF2B5EF4-FFF2-40B4-BE49-F238E27FC236}">
                <a16:creationId xmlns:a16="http://schemas.microsoft.com/office/drawing/2014/main" id="{639CA948-F1E7-FAE9-976C-1DA9CC8E32E5}"/>
              </a:ext>
            </a:extLst>
          </p:cNvPr>
          <p:cNvSpPr txBox="1"/>
          <p:nvPr/>
        </p:nvSpPr>
        <p:spPr>
          <a:xfrm>
            <a:off x="6301979" y="3244334"/>
            <a:ext cx="2362313" cy="369332"/>
          </a:xfrm>
          <a:prstGeom prst="rect">
            <a:avLst/>
          </a:prstGeom>
          <a:solidFill>
            <a:srgbClr val="002060"/>
          </a:solidFill>
        </p:spPr>
        <p:txBody>
          <a:bodyPr wrap="none" rtlCol="0">
            <a:spAutoFit/>
          </a:bodyPr>
          <a:lstStyle/>
          <a:p>
            <a:r>
              <a:rPr lang="en-US" dirty="0">
                <a:solidFill>
                  <a:schemeClr val="bg1"/>
                </a:solidFill>
              </a:rPr>
              <a:t>Time spent: ~150 hours</a:t>
            </a:r>
          </a:p>
        </p:txBody>
      </p:sp>
      <p:sp>
        <p:nvSpPr>
          <p:cNvPr id="35" name="TextBox 34">
            <a:extLst>
              <a:ext uri="{FF2B5EF4-FFF2-40B4-BE49-F238E27FC236}">
                <a16:creationId xmlns:a16="http://schemas.microsoft.com/office/drawing/2014/main" id="{352AA8EA-6EFD-4812-4C30-392407528963}"/>
              </a:ext>
            </a:extLst>
          </p:cNvPr>
          <p:cNvSpPr txBox="1"/>
          <p:nvPr/>
        </p:nvSpPr>
        <p:spPr>
          <a:xfrm>
            <a:off x="504092" y="5456822"/>
            <a:ext cx="6887308" cy="646331"/>
          </a:xfrm>
          <a:prstGeom prst="rect">
            <a:avLst/>
          </a:prstGeom>
          <a:solidFill>
            <a:srgbClr val="0070C0"/>
          </a:solidFill>
        </p:spPr>
        <p:txBody>
          <a:bodyPr wrap="square" rtlCol="0">
            <a:spAutoFit/>
          </a:bodyPr>
          <a:lstStyle/>
          <a:p>
            <a:pPr algn="ctr"/>
            <a:r>
              <a:rPr lang="en-US" sz="3600" b="1" dirty="0">
                <a:solidFill>
                  <a:schemeClr val="bg1"/>
                </a:solidFill>
              </a:rPr>
              <a:t>Total time spent: </a:t>
            </a:r>
            <a:r>
              <a:rPr lang="en-US" sz="3600" dirty="0">
                <a:solidFill>
                  <a:schemeClr val="bg1"/>
                </a:solidFill>
              </a:rPr>
              <a:t>~200 Hours</a:t>
            </a:r>
          </a:p>
        </p:txBody>
      </p:sp>
      <p:sp>
        <p:nvSpPr>
          <p:cNvPr id="36" name="TextBox 35">
            <a:extLst>
              <a:ext uri="{FF2B5EF4-FFF2-40B4-BE49-F238E27FC236}">
                <a16:creationId xmlns:a16="http://schemas.microsoft.com/office/drawing/2014/main" id="{7AC38EC2-8FA8-4B93-142E-BED473721CAC}"/>
              </a:ext>
            </a:extLst>
          </p:cNvPr>
          <p:cNvSpPr txBox="1"/>
          <p:nvPr/>
        </p:nvSpPr>
        <p:spPr>
          <a:xfrm>
            <a:off x="9123213" y="5638887"/>
            <a:ext cx="2312621" cy="369332"/>
          </a:xfrm>
          <a:prstGeom prst="rect">
            <a:avLst/>
          </a:prstGeom>
          <a:solidFill>
            <a:srgbClr val="002060"/>
          </a:solidFill>
        </p:spPr>
        <p:txBody>
          <a:bodyPr wrap="none" rtlCol="0">
            <a:spAutoFit/>
          </a:bodyPr>
          <a:lstStyle/>
          <a:p>
            <a:r>
              <a:rPr lang="en-US" dirty="0">
                <a:solidFill>
                  <a:schemeClr val="bg1"/>
                </a:solidFill>
              </a:rPr>
              <a:t>Time spent: ~50 hours </a:t>
            </a:r>
          </a:p>
        </p:txBody>
      </p:sp>
    </p:spTree>
    <p:extLst>
      <p:ext uri="{BB962C8B-B14F-4D97-AF65-F5344CB8AC3E}">
        <p14:creationId xmlns:p14="http://schemas.microsoft.com/office/powerpoint/2010/main" val="309065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9" grpId="0"/>
      <p:bldP spid="29" grpId="0"/>
      <p:bldP spid="30" grpId="0"/>
      <p:bldP spid="33" grpId="0" animBg="1"/>
      <p:bldP spid="35" grpId="0" animBg="1"/>
      <p:bldP spid="3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2"/>
          <p:cNvSpPr txBox="1">
            <a:spLocks noChangeArrowheads="1"/>
          </p:cNvSpPr>
          <p:nvPr/>
        </p:nvSpPr>
        <p:spPr bwMode="auto">
          <a:xfrm>
            <a:off x="830094" y="-7787"/>
            <a:ext cx="1021890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 eaLnBrk="1" hangingPunct="1"/>
            <a:r>
              <a:rPr lang="en-US" altLang="zh-CN" sz="3600" dirty="0">
                <a:solidFill>
                  <a:schemeClr val="accent1">
                    <a:lumMod val="50000"/>
                  </a:schemeClr>
                </a:solidFill>
                <a:latin typeface="+mn-lt"/>
                <a:cs typeface="+mn-cs"/>
              </a:rPr>
              <a:t>Data curation is critical to achieve high quality</a:t>
            </a:r>
          </a:p>
          <a:p>
            <a:pPr algn="just" eaLnBrk="1" hangingPunct="1"/>
            <a:r>
              <a:rPr lang="en-US" altLang="zh-CN" sz="3600" dirty="0">
                <a:solidFill>
                  <a:schemeClr val="accent1">
                    <a:lumMod val="50000"/>
                  </a:schemeClr>
                </a:solidFill>
                <a:latin typeface="+mn-lt"/>
                <a:cs typeface="+mn-cs"/>
              </a:rPr>
              <a:t>databases and enable modeling studies</a:t>
            </a:r>
          </a:p>
        </p:txBody>
      </p:sp>
      <p:grpSp>
        <p:nvGrpSpPr>
          <p:cNvPr id="2" name="Group 6"/>
          <p:cNvGrpSpPr>
            <a:grpSpLocks/>
          </p:cNvGrpSpPr>
          <p:nvPr/>
        </p:nvGrpSpPr>
        <p:grpSpPr bwMode="auto">
          <a:xfrm>
            <a:off x="1987550" y="1695781"/>
            <a:ext cx="7962900" cy="4911969"/>
            <a:chOff x="0" y="1346200"/>
            <a:chExt cx="8242300" cy="5689600"/>
          </a:xfrm>
        </p:grpSpPr>
        <p:pic>
          <p:nvPicPr>
            <p:cNvPr id="308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l="8887" t="17361" r="9888" b="24074"/>
            <a:stretch>
              <a:fillRect/>
            </a:stretch>
          </p:blipFill>
          <p:spPr bwMode="auto">
            <a:xfrm>
              <a:off x="0" y="1346200"/>
              <a:ext cx="8242300"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90"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l="9200" t="25926" r="4944" b="5324"/>
            <a:stretch>
              <a:fillRect/>
            </a:stretch>
          </p:blipFill>
          <p:spPr bwMode="auto">
            <a:xfrm>
              <a:off x="0" y="3489334"/>
              <a:ext cx="8191500" cy="3546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91" name="Rectangle 9"/>
            <p:cNvSpPr>
              <a:spLocks noChangeArrowheads="1"/>
            </p:cNvSpPr>
            <p:nvPr/>
          </p:nvSpPr>
          <p:spPr bwMode="auto">
            <a:xfrm>
              <a:off x="0" y="1519535"/>
              <a:ext cx="8013700" cy="748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i="1" dirty="0">
                  <a:solidFill>
                    <a:srgbClr val="000000"/>
                  </a:solidFill>
                  <a:latin typeface="Arial"/>
                </a:rPr>
                <a:t>Florian </a:t>
              </a:r>
              <a:r>
                <a:rPr lang="en-US" i="1" dirty="0" err="1">
                  <a:solidFill>
                    <a:srgbClr val="000000"/>
                  </a:solidFill>
                  <a:latin typeface="Arial"/>
                </a:rPr>
                <a:t>Prinz</a:t>
              </a:r>
              <a:r>
                <a:rPr lang="en-US" i="1" dirty="0">
                  <a:solidFill>
                    <a:srgbClr val="000000"/>
                  </a:solidFill>
                  <a:latin typeface="Arial"/>
                </a:rPr>
                <a:t>, Thomas </a:t>
              </a:r>
              <a:r>
                <a:rPr lang="en-US" i="1" dirty="0" err="1">
                  <a:solidFill>
                    <a:srgbClr val="000000"/>
                  </a:solidFill>
                  <a:latin typeface="Arial"/>
                </a:rPr>
                <a:t>Schlange</a:t>
              </a:r>
              <a:r>
                <a:rPr lang="en-US" i="1" dirty="0">
                  <a:solidFill>
                    <a:srgbClr val="000000"/>
                  </a:solidFill>
                  <a:latin typeface="Arial"/>
                </a:rPr>
                <a:t> and </a:t>
              </a:r>
              <a:r>
                <a:rPr lang="en-US" i="1" dirty="0" err="1">
                  <a:solidFill>
                    <a:srgbClr val="000000"/>
                  </a:solidFill>
                  <a:latin typeface="Arial"/>
                </a:rPr>
                <a:t>Khusru</a:t>
              </a:r>
              <a:r>
                <a:rPr lang="en-US" i="1" dirty="0">
                  <a:solidFill>
                    <a:srgbClr val="000000"/>
                  </a:solidFill>
                  <a:latin typeface="Arial"/>
                </a:rPr>
                <a:t> </a:t>
              </a:r>
              <a:r>
                <a:rPr lang="en-US" i="1" dirty="0" err="1">
                  <a:solidFill>
                    <a:srgbClr val="000000"/>
                  </a:solidFill>
                  <a:latin typeface="Arial"/>
                </a:rPr>
                <a:t>Asadullah</a:t>
              </a:r>
              <a:r>
                <a:rPr lang="en-US" i="1" dirty="0">
                  <a:solidFill>
                    <a:srgbClr val="000000"/>
                  </a:solidFill>
                  <a:latin typeface="Arial"/>
                </a:rPr>
                <a:t>. Nature Rev. Drug Disc. Sep 2011 </a:t>
              </a:r>
              <a:endParaRPr lang="en-US" dirty="0">
                <a:solidFill>
                  <a:srgbClr val="000000"/>
                </a:solidFill>
                <a:latin typeface="Arial"/>
              </a:endParaRPr>
            </a:p>
          </p:txBody>
        </p:sp>
      </p:grpSp>
      <p:pic>
        <p:nvPicPr>
          <p:cNvPr id="11"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l="28848" t="12038" r="27222"/>
          <a:stretch>
            <a:fillRect/>
          </a:stretch>
        </p:blipFill>
        <p:spPr bwMode="auto">
          <a:xfrm>
            <a:off x="5340350" y="1477441"/>
            <a:ext cx="5321300" cy="5317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39893" y="4273396"/>
            <a:ext cx="6764337" cy="2334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40463" y="6323135"/>
            <a:ext cx="4379912" cy="339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9"/>
          <p:cNvGrpSpPr/>
          <p:nvPr/>
        </p:nvGrpSpPr>
        <p:grpSpPr>
          <a:xfrm>
            <a:off x="3119193" y="1374967"/>
            <a:ext cx="7368363" cy="5189511"/>
            <a:chOff x="1414130" y="311497"/>
            <a:chExt cx="7368363" cy="5621970"/>
          </a:xfrm>
        </p:grpSpPr>
        <p:pic>
          <p:nvPicPr>
            <p:cNvPr id="1321986" name="Picture 2"/>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1599" r="27966" b="66903"/>
            <a:stretch/>
          </p:blipFill>
          <p:spPr bwMode="auto">
            <a:xfrm>
              <a:off x="1414130" y="311497"/>
              <a:ext cx="7368363" cy="2217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21987" name="Picture 3"/>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1890" t="26114" r="28632" b="22156"/>
            <a:stretch/>
          </p:blipFill>
          <p:spPr bwMode="auto">
            <a:xfrm>
              <a:off x="1509815" y="2467946"/>
              <a:ext cx="7251518" cy="34655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Connector 5"/>
            <p:cNvCxnSpPr/>
            <p:nvPr/>
          </p:nvCxnSpPr>
          <p:spPr>
            <a:xfrm>
              <a:off x="7913077" y="3805319"/>
              <a:ext cx="787791"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462829" y="3992888"/>
              <a:ext cx="4597959"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279554" name="Picture 2"/>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2038" t="10989" r="12566" b="13316"/>
          <a:stretch/>
        </p:blipFill>
        <p:spPr bwMode="auto">
          <a:xfrm>
            <a:off x="2307100" y="1389957"/>
            <a:ext cx="7866726" cy="5288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Rectangle 17"/>
          <p:cNvSpPr/>
          <p:nvPr/>
        </p:nvSpPr>
        <p:spPr>
          <a:xfrm>
            <a:off x="2743200" y="4177322"/>
            <a:ext cx="4648200" cy="4220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lide Number Placeholder 1"/>
          <p:cNvSpPr txBox="1">
            <a:spLocks/>
          </p:cNvSpPr>
          <p:nvPr/>
        </p:nvSpPr>
        <p:spPr>
          <a:xfrm>
            <a:off x="8605838" y="6594231"/>
            <a:ext cx="2133600" cy="263769"/>
          </a:xfrm>
          <a:prstGeom prst="rect">
            <a:avLst/>
          </a:prstGeom>
        </p:spPr>
        <p:txBody>
          <a:bodyPr/>
          <a:lstStyle/>
          <a:p>
            <a:pPr algn="r" defTabSz="844083">
              <a:defRPr/>
            </a:pPr>
            <a:fld id="{8F641CFE-2B21-4735-9095-D4C975A5E07D}" type="slidenum">
              <a:rPr lang="en-US" sz="1292">
                <a:solidFill>
                  <a:srgbClr val="FFFF00"/>
                </a:solidFill>
              </a:rPr>
              <a:pPr algn="r" defTabSz="844083">
                <a:defRPr/>
              </a:pPr>
              <a:t>3</a:t>
            </a:fld>
            <a:endParaRPr lang="en-US" sz="1292" dirty="0">
              <a:solidFill>
                <a:srgbClr val="FFFF00"/>
              </a:solidFill>
            </a:endParaRPr>
          </a:p>
        </p:txBody>
      </p:sp>
      <p:pic>
        <p:nvPicPr>
          <p:cNvPr id="959489" name="Picture 1"/>
          <p:cNvPicPr>
            <a:picLocks noChangeAspect="1" noChangeArrowheads="1"/>
          </p:cNvPicPr>
          <p:nvPr/>
        </p:nvPicPr>
        <p:blipFill>
          <a:blip r:embed="rId11" cstate="print"/>
          <a:srcRect/>
          <a:stretch>
            <a:fillRect/>
          </a:stretch>
        </p:blipFill>
        <p:spPr bwMode="auto">
          <a:xfrm>
            <a:off x="1524003" y="1815615"/>
            <a:ext cx="9286875" cy="3754315"/>
          </a:xfrm>
          <a:prstGeom prst="rect">
            <a:avLst/>
          </a:prstGeom>
          <a:noFill/>
          <a:ln w="57150">
            <a:solidFill>
              <a:srgbClr val="1C1C1C"/>
            </a:solidFill>
            <a:miter lim="800000"/>
            <a:headEnd/>
            <a:tailEnd/>
          </a:ln>
        </p:spPr>
      </p:pic>
      <p:pic>
        <p:nvPicPr>
          <p:cNvPr id="959490" name="Picture 2"/>
          <p:cNvPicPr>
            <a:picLocks noChangeAspect="1" noChangeArrowheads="1"/>
          </p:cNvPicPr>
          <p:nvPr/>
        </p:nvPicPr>
        <p:blipFill>
          <a:blip r:embed="rId12" cstate="print"/>
          <a:srcRect/>
          <a:stretch>
            <a:fillRect/>
          </a:stretch>
        </p:blipFill>
        <p:spPr bwMode="auto">
          <a:xfrm>
            <a:off x="1562100" y="1371599"/>
            <a:ext cx="9105900" cy="4695092"/>
          </a:xfrm>
          <a:prstGeom prst="rect">
            <a:avLst/>
          </a:prstGeom>
          <a:noFill/>
          <a:ln w="76200">
            <a:solidFill>
              <a:srgbClr val="1C1C1C"/>
            </a:solidFill>
            <a:miter lim="800000"/>
            <a:headEnd/>
            <a:tailEnd/>
          </a:ln>
        </p:spPr>
      </p:pic>
      <p:pic>
        <p:nvPicPr>
          <p:cNvPr id="128001" name="Picture 1"/>
          <p:cNvPicPr>
            <a:picLocks noChangeAspect="1" noChangeArrowheads="1"/>
          </p:cNvPicPr>
          <p:nvPr/>
        </p:nvPicPr>
        <p:blipFill>
          <a:blip r:embed="rId13" cstate="print"/>
          <a:srcRect/>
          <a:stretch>
            <a:fillRect/>
          </a:stretch>
        </p:blipFill>
        <p:spPr bwMode="auto">
          <a:xfrm>
            <a:off x="1524000" y="2158065"/>
            <a:ext cx="9215438" cy="3847080"/>
          </a:xfrm>
          <a:prstGeom prst="rect">
            <a:avLst/>
          </a:prstGeom>
          <a:noFill/>
          <a:ln w="9525">
            <a:noFill/>
            <a:miter lim="800000"/>
            <a:headEnd/>
            <a:tailEnd/>
          </a:ln>
        </p:spPr>
      </p:pic>
    </p:spTree>
    <p:extLst>
      <p:ext uri="{BB962C8B-B14F-4D97-AF65-F5344CB8AC3E}">
        <p14:creationId xmlns:p14="http://schemas.microsoft.com/office/powerpoint/2010/main" val="31298710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9554"/>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95948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95949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280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586F684-F854-BCCA-2055-C03D63E54892}"/>
              </a:ext>
            </a:extLst>
          </p:cNvPr>
          <p:cNvSpPr>
            <a:spLocks noGrp="1"/>
          </p:cNvSpPr>
          <p:nvPr>
            <p:ph type="sldNum" sz="quarter" idx="12"/>
          </p:nvPr>
        </p:nvSpPr>
        <p:spPr>
          <a:xfrm>
            <a:off x="11396031" y="6165822"/>
            <a:ext cx="524491"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590046-DA73-4BBF-84B5-C08E6F75191A}" type="slidenum">
              <a:rPr lang="en-US" smtClean="0"/>
              <a:pPr/>
              <a:t>30</a:t>
            </a:fld>
            <a:endParaRPr lang="en-US" dirty="0"/>
          </a:p>
        </p:txBody>
      </p:sp>
      <p:sp>
        <p:nvSpPr>
          <p:cNvPr id="4" name="Title 3">
            <a:extLst>
              <a:ext uri="{FF2B5EF4-FFF2-40B4-BE49-F238E27FC236}">
                <a16:creationId xmlns:a16="http://schemas.microsoft.com/office/drawing/2014/main" id="{3A71A8D7-1BCB-F5D2-1D55-6A5EDD9EC6C8}"/>
              </a:ext>
            </a:extLst>
          </p:cNvPr>
          <p:cNvSpPr>
            <a:spLocks noGrp="1"/>
          </p:cNvSpPr>
          <p:nvPr>
            <p:ph type="title"/>
          </p:nvPr>
        </p:nvSpPr>
        <p:spPr>
          <a:xfrm>
            <a:off x="152400" y="239806"/>
            <a:ext cx="9207077" cy="1143000"/>
          </a:xfrm>
        </p:spPr>
        <p:txBody>
          <a:bodyPr/>
          <a:lstStyle/>
          <a:p>
            <a:pPr algn="l"/>
            <a:r>
              <a:rPr lang="en-US" dirty="0"/>
              <a:t>BAO Mislabeling Impacts Data Accessibility</a:t>
            </a:r>
          </a:p>
        </p:txBody>
      </p:sp>
      <p:sp>
        <p:nvSpPr>
          <p:cNvPr id="13" name="TextBox 12">
            <a:extLst>
              <a:ext uri="{FF2B5EF4-FFF2-40B4-BE49-F238E27FC236}">
                <a16:creationId xmlns:a16="http://schemas.microsoft.com/office/drawing/2014/main" id="{2FC75A47-5E8A-8F0F-FAC3-12FBA393C4FC}"/>
              </a:ext>
            </a:extLst>
          </p:cNvPr>
          <p:cNvSpPr txBox="1"/>
          <p:nvPr/>
        </p:nvSpPr>
        <p:spPr>
          <a:xfrm>
            <a:off x="2895600" y="1600200"/>
            <a:ext cx="8793574" cy="5078313"/>
          </a:xfrm>
          <a:prstGeom prst="rect">
            <a:avLst/>
          </a:prstGeom>
          <a:noFill/>
        </p:spPr>
        <p:txBody>
          <a:bodyPr wrap="square" rtlCol="0">
            <a:spAutoFit/>
          </a:bodyPr>
          <a:lstStyle/>
          <a:p>
            <a:pPr algn="ctr"/>
            <a:r>
              <a:rPr lang="en-US" sz="3600" dirty="0"/>
              <a:t>Using the “BAO Assay Type” as a filter to search ChEMBL for </a:t>
            </a:r>
            <a:r>
              <a:rPr lang="en-US" sz="3600" dirty="0">
                <a:solidFill>
                  <a:srgbClr val="000000"/>
                </a:solidFill>
                <a:cs typeface="Arial" panose="020B0604020202020204" pitchFamily="34" charset="0"/>
              </a:rPr>
              <a:t>cell-based</a:t>
            </a:r>
            <a:r>
              <a:rPr lang="en-US" sz="3600" dirty="0">
                <a:solidFill>
                  <a:srgbClr val="000000"/>
                </a:solidFill>
                <a:ea typeface="Calibri" panose="020F0502020204030204" pitchFamily="34" charset="0"/>
                <a:cs typeface="Arial" panose="020B0604020202020204" pitchFamily="34" charset="0"/>
              </a:rPr>
              <a:t> assay’s</a:t>
            </a:r>
            <a:r>
              <a:rPr lang="en-US" sz="3600" dirty="0"/>
              <a:t> for my viruses of interest </a:t>
            </a:r>
            <a:r>
              <a:rPr lang="en-US" sz="3600" b="1" dirty="0"/>
              <a:t>would have cost </a:t>
            </a:r>
            <a:r>
              <a:rPr lang="en-US" sz="3600" b="1" dirty="0">
                <a:solidFill>
                  <a:srgbClr val="000000"/>
                </a:solidFill>
                <a:effectLst/>
                <a:ea typeface="Calibri" panose="020F0502020204030204" pitchFamily="34" charset="0"/>
                <a:cs typeface="Arial" panose="020B0604020202020204" pitchFamily="34" charset="0"/>
              </a:rPr>
              <a:t>99.44% of all collected data</a:t>
            </a:r>
            <a:r>
              <a:rPr lang="en-US" sz="3600" b="1" dirty="0">
                <a:solidFill>
                  <a:srgbClr val="000000"/>
                </a:solidFill>
                <a:ea typeface="Calibri" panose="020F0502020204030204" pitchFamily="34" charset="0"/>
                <a:cs typeface="Arial" panose="020B0604020202020204" pitchFamily="34" charset="0"/>
              </a:rPr>
              <a:t>. </a:t>
            </a:r>
            <a:r>
              <a:rPr lang="en-US" sz="3600" dirty="0">
                <a:solidFill>
                  <a:srgbClr val="000000"/>
                </a:solidFill>
                <a:ea typeface="Calibri" panose="020F0502020204030204" pitchFamily="34" charset="0"/>
                <a:cs typeface="Arial" panose="020B0604020202020204" pitchFamily="34" charset="0"/>
              </a:rPr>
              <a:t>It was effectively </a:t>
            </a:r>
            <a:r>
              <a:rPr lang="en-US" sz="3600" dirty="0">
                <a:solidFill>
                  <a:srgbClr val="002060"/>
                </a:solidFill>
                <a:ea typeface="Calibri" panose="020F0502020204030204" pitchFamily="34" charset="0"/>
                <a:cs typeface="Arial" panose="020B0604020202020204" pitchFamily="34" charset="0"/>
              </a:rPr>
              <a:t>HIDDEN</a:t>
            </a:r>
            <a:r>
              <a:rPr lang="en-US" sz="3600" dirty="0">
                <a:solidFill>
                  <a:srgbClr val="000000"/>
                </a:solidFill>
                <a:ea typeface="Calibri" panose="020F0502020204030204" pitchFamily="34" charset="0"/>
                <a:cs typeface="Arial" panose="020B0604020202020204" pitchFamily="34" charset="0"/>
              </a:rPr>
              <a:t>!</a:t>
            </a:r>
            <a:r>
              <a:rPr lang="en-US" sz="3600" dirty="0"/>
              <a:t> “ </a:t>
            </a:r>
          </a:p>
          <a:p>
            <a:pPr algn="ctr"/>
            <a:endParaRPr lang="en-US" sz="3600" dirty="0"/>
          </a:p>
          <a:p>
            <a:pPr algn="ctr"/>
            <a:r>
              <a:rPr lang="en-US" sz="3600" dirty="0"/>
              <a:t>… maybe assigning it via the </a:t>
            </a:r>
            <a:r>
              <a:rPr lang="en-US" sz="3600" dirty="0" err="1"/>
              <a:t>target_type</a:t>
            </a:r>
            <a:r>
              <a:rPr lang="en-US" sz="3600" dirty="0"/>
              <a:t> isn’t the best way to do it” </a:t>
            </a:r>
          </a:p>
          <a:p>
            <a:pPr algn="ctr"/>
            <a:r>
              <a:rPr lang="en-US" sz="3600" b="1" dirty="0"/>
              <a:t>–ChEMBL Representative</a:t>
            </a:r>
            <a:endParaRPr lang="en-US" sz="3600" dirty="0">
              <a:solidFill>
                <a:srgbClr val="000000"/>
              </a:solidFill>
              <a:effectLst/>
              <a:ea typeface="Calibri" panose="020F050202020403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D444E34D-2438-CD67-E41F-B2869CA3FD73}"/>
              </a:ext>
            </a:extLst>
          </p:cNvPr>
          <p:cNvPicPr>
            <a:picLocks noChangeAspect="1"/>
          </p:cNvPicPr>
          <p:nvPr/>
        </p:nvPicPr>
        <p:blipFill rotWithShape="1">
          <a:blip r:embed="rId3"/>
          <a:srcRect t="10343" b="14465"/>
          <a:stretch/>
        </p:blipFill>
        <p:spPr>
          <a:xfrm>
            <a:off x="306066" y="1728342"/>
            <a:ext cx="1995688" cy="2028642"/>
          </a:xfrm>
          <a:prstGeom prst="rect">
            <a:avLst/>
          </a:prstGeom>
        </p:spPr>
      </p:pic>
      <p:sp>
        <p:nvSpPr>
          <p:cNvPr id="11" name="Rectangle 10">
            <a:extLst>
              <a:ext uri="{FF2B5EF4-FFF2-40B4-BE49-F238E27FC236}">
                <a16:creationId xmlns:a16="http://schemas.microsoft.com/office/drawing/2014/main" id="{947316C2-8ADE-A5CF-E8FB-E1EB7BBC8045}"/>
              </a:ext>
            </a:extLst>
          </p:cNvPr>
          <p:cNvSpPr/>
          <p:nvPr/>
        </p:nvSpPr>
        <p:spPr>
          <a:xfrm>
            <a:off x="239486" y="3940007"/>
            <a:ext cx="2656114" cy="522515"/>
          </a:xfrm>
          <a:prstGeom prst="rect">
            <a:avLst/>
          </a:prstGeom>
          <a:solidFill>
            <a:srgbClr val="002060"/>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BAO Labeling</a:t>
            </a:r>
          </a:p>
        </p:txBody>
      </p:sp>
      <p:sp>
        <p:nvSpPr>
          <p:cNvPr id="12" name="TextBox 11">
            <a:extLst>
              <a:ext uri="{FF2B5EF4-FFF2-40B4-BE49-F238E27FC236}">
                <a16:creationId xmlns:a16="http://schemas.microsoft.com/office/drawing/2014/main" id="{0B94C40D-DB35-3781-03FA-72963A696B82}"/>
              </a:ext>
            </a:extLst>
          </p:cNvPr>
          <p:cNvSpPr txBox="1"/>
          <p:nvPr/>
        </p:nvSpPr>
        <p:spPr>
          <a:xfrm>
            <a:off x="76200" y="4897310"/>
            <a:ext cx="3328770" cy="1754326"/>
          </a:xfrm>
          <a:prstGeom prst="rect">
            <a:avLst/>
          </a:prstGeom>
          <a:solidFill>
            <a:srgbClr val="0070C0"/>
          </a:solidFill>
        </p:spPr>
        <p:txBody>
          <a:bodyPr wrap="square" rtlCol="0">
            <a:spAutoFit/>
          </a:bodyPr>
          <a:lstStyle/>
          <a:p>
            <a:pPr algn="ctr"/>
            <a:r>
              <a:rPr lang="en-US" sz="3600" b="1" dirty="0">
                <a:solidFill>
                  <a:schemeClr val="bg1"/>
                </a:solidFill>
              </a:rPr>
              <a:t>Total time spent: </a:t>
            </a:r>
          </a:p>
          <a:p>
            <a:pPr algn="ctr"/>
            <a:r>
              <a:rPr lang="en-US" sz="3600" dirty="0">
                <a:solidFill>
                  <a:srgbClr val="B90000"/>
                </a:solidFill>
              </a:rPr>
              <a:t>~25 Hours</a:t>
            </a:r>
          </a:p>
        </p:txBody>
      </p:sp>
    </p:spTree>
    <p:extLst>
      <p:ext uri="{BB962C8B-B14F-4D97-AF65-F5344CB8AC3E}">
        <p14:creationId xmlns:p14="http://schemas.microsoft.com/office/powerpoint/2010/main" val="414670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586F684-F854-BCCA-2055-C03D63E54892}"/>
              </a:ext>
            </a:extLst>
          </p:cNvPr>
          <p:cNvSpPr>
            <a:spLocks noGrp="1"/>
          </p:cNvSpPr>
          <p:nvPr>
            <p:ph type="sldNum" sz="quarter" idx="12"/>
          </p:nvPr>
        </p:nvSpPr>
        <p:spPr>
          <a:xfrm>
            <a:off x="11394765" y="6116283"/>
            <a:ext cx="524491"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590046-DA73-4BBF-84B5-C08E6F75191A}" type="slidenum">
              <a:rPr lang="en-US" smtClean="0"/>
              <a:pPr/>
              <a:t>31</a:t>
            </a:fld>
            <a:endParaRPr lang="en-US" dirty="0"/>
          </a:p>
        </p:txBody>
      </p:sp>
      <p:sp>
        <p:nvSpPr>
          <p:cNvPr id="4" name="Title 3">
            <a:extLst>
              <a:ext uri="{FF2B5EF4-FFF2-40B4-BE49-F238E27FC236}">
                <a16:creationId xmlns:a16="http://schemas.microsoft.com/office/drawing/2014/main" id="{3A71A8D7-1BCB-F5D2-1D55-6A5EDD9EC6C8}"/>
              </a:ext>
            </a:extLst>
          </p:cNvPr>
          <p:cNvSpPr>
            <a:spLocks noGrp="1"/>
          </p:cNvSpPr>
          <p:nvPr>
            <p:ph type="title"/>
          </p:nvPr>
        </p:nvSpPr>
        <p:spPr>
          <a:xfrm>
            <a:off x="457200" y="30693"/>
            <a:ext cx="8534400" cy="1143000"/>
          </a:xfrm>
        </p:spPr>
        <p:txBody>
          <a:bodyPr/>
          <a:lstStyle/>
          <a:p>
            <a:r>
              <a:rPr lang="en-US" b="1" dirty="0"/>
              <a:t>Grave issues with </a:t>
            </a:r>
            <a:r>
              <a:rPr lang="en-US" b="1" dirty="0" err="1"/>
              <a:t>ChEMBL’s</a:t>
            </a:r>
            <a:r>
              <a:rPr lang="en-US" b="1" dirty="0"/>
              <a:t> antiviral assay ontology…</a:t>
            </a:r>
            <a:br>
              <a:rPr lang="en-US" b="1" dirty="0"/>
            </a:br>
            <a:endParaRPr lang="en-US" dirty="0"/>
          </a:p>
        </p:txBody>
      </p:sp>
      <p:sp>
        <p:nvSpPr>
          <p:cNvPr id="12" name="Rectangle 11">
            <a:extLst>
              <a:ext uri="{FF2B5EF4-FFF2-40B4-BE49-F238E27FC236}">
                <a16:creationId xmlns:a16="http://schemas.microsoft.com/office/drawing/2014/main" id="{625F92E1-0362-E835-BA84-6919058D6620}"/>
              </a:ext>
            </a:extLst>
          </p:cNvPr>
          <p:cNvSpPr/>
          <p:nvPr/>
        </p:nvSpPr>
        <p:spPr>
          <a:xfrm>
            <a:off x="2392881" y="3168806"/>
            <a:ext cx="2656114" cy="522515"/>
          </a:xfrm>
          <a:prstGeom prst="rect">
            <a:avLst/>
          </a:prstGeom>
          <a:solidFill>
            <a:srgbClr val="002060"/>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Assay Type</a:t>
            </a:r>
          </a:p>
        </p:txBody>
      </p:sp>
      <p:sp>
        <p:nvSpPr>
          <p:cNvPr id="13" name="Rectangle 12">
            <a:extLst>
              <a:ext uri="{FF2B5EF4-FFF2-40B4-BE49-F238E27FC236}">
                <a16:creationId xmlns:a16="http://schemas.microsoft.com/office/drawing/2014/main" id="{F62B812E-EB66-8A09-E990-8D7778F7DE91}"/>
              </a:ext>
            </a:extLst>
          </p:cNvPr>
          <p:cNvSpPr/>
          <p:nvPr/>
        </p:nvSpPr>
        <p:spPr>
          <a:xfrm>
            <a:off x="6481138" y="3168806"/>
            <a:ext cx="2656114" cy="522515"/>
          </a:xfrm>
          <a:prstGeom prst="rect">
            <a:avLst/>
          </a:prstGeom>
          <a:solidFill>
            <a:srgbClr val="002060"/>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Assay Conditions</a:t>
            </a:r>
          </a:p>
        </p:txBody>
      </p:sp>
      <p:pic>
        <p:nvPicPr>
          <p:cNvPr id="14" name="Picture 13">
            <a:extLst>
              <a:ext uri="{FF2B5EF4-FFF2-40B4-BE49-F238E27FC236}">
                <a16:creationId xmlns:a16="http://schemas.microsoft.com/office/drawing/2014/main" id="{1234D57C-BBAC-86C0-E9D0-74BB00992573}"/>
              </a:ext>
            </a:extLst>
          </p:cNvPr>
          <p:cNvPicPr>
            <a:picLocks noChangeAspect="1"/>
          </p:cNvPicPr>
          <p:nvPr/>
        </p:nvPicPr>
        <p:blipFill rotWithShape="1">
          <a:blip r:embed="rId3"/>
          <a:srcRect l="25275" t="24555" r="21074" b="23540"/>
          <a:stretch/>
        </p:blipFill>
        <p:spPr>
          <a:xfrm>
            <a:off x="6705600" y="1031170"/>
            <a:ext cx="2431652" cy="2028642"/>
          </a:xfrm>
          <a:prstGeom prst="rect">
            <a:avLst/>
          </a:prstGeom>
        </p:spPr>
      </p:pic>
      <p:pic>
        <p:nvPicPr>
          <p:cNvPr id="17" name="Picture 16">
            <a:extLst>
              <a:ext uri="{FF2B5EF4-FFF2-40B4-BE49-F238E27FC236}">
                <a16:creationId xmlns:a16="http://schemas.microsoft.com/office/drawing/2014/main" id="{782CF5D3-264D-BCE5-A9DA-92635ECC0D79}"/>
              </a:ext>
            </a:extLst>
          </p:cNvPr>
          <p:cNvPicPr>
            <a:picLocks noChangeAspect="1"/>
          </p:cNvPicPr>
          <p:nvPr/>
        </p:nvPicPr>
        <p:blipFill>
          <a:blip r:embed="rId4"/>
          <a:stretch>
            <a:fillRect/>
          </a:stretch>
        </p:blipFill>
        <p:spPr>
          <a:xfrm>
            <a:off x="2691716" y="1130498"/>
            <a:ext cx="2058443" cy="1790145"/>
          </a:xfrm>
          <a:prstGeom prst="roundRect">
            <a:avLst/>
          </a:prstGeom>
        </p:spPr>
      </p:pic>
      <p:sp>
        <p:nvSpPr>
          <p:cNvPr id="10" name="TextBox 9">
            <a:extLst>
              <a:ext uri="{FF2B5EF4-FFF2-40B4-BE49-F238E27FC236}">
                <a16:creationId xmlns:a16="http://schemas.microsoft.com/office/drawing/2014/main" id="{B9E403FF-127C-0B01-D9A4-96C09678B3C8}"/>
              </a:ext>
            </a:extLst>
          </p:cNvPr>
          <p:cNvSpPr txBox="1"/>
          <p:nvPr/>
        </p:nvSpPr>
        <p:spPr>
          <a:xfrm>
            <a:off x="364972" y="6124375"/>
            <a:ext cx="11462056" cy="646331"/>
          </a:xfrm>
          <a:prstGeom prst="rect">
            <a:avLst/>
          </a:prstGeom>
          <a:solidFill>
            <a:srgbClr val="0070C0"/>
          </a:solidFill>
        </p:spPr>
        <p:txBody>
          <a:bodyPr wrap="square">
            <a:spAutoFit/>
          </a:bodyPr>
          <a:lstStyle/>
          <a:p>
            <a:pPr algn="ctr"/>
            <a:r>
              <a:rPr lang="en-US" sz="3600" b="1" dirty="0">
                <a:solidFill>
                  <a:schemeClr val="bg1"/>
                </a:solidFill>
              </a:rPr>
              <a:t>Total Time Spent Fixing These Issues</a:t>
            </a:r>
            <a:r>
              <a:rPr lang="en-US" sz="3600" b="1" dirty="0">
                <a:solidFill>
                  <a:schemeClr val="accent1">
                    <a:lumMod val="50000"/>
                  </a:schemeClr>
                </a:solidFill>
              </a:rPr>
              <a:t>:  </a:t>
            </a:r>
            <a:r>
              <a:rPr lang="en-US" sz="3600" b="1" dirty="0">
                <a:solidFill>
                  <a:schemeClr val="bg1"/>
                </a:solidFill>
              </a:rPr>
              <a:t>~75 hours</a:t>
            </a:r>
          </a:p>
        </p:txBody>
      </p:sp>
      <p:sp>
        <p:nvSpPr>
          <p:cNvPr id="15" name="TextBox 14">
            <a:extLst>
              <a:ext uri="{FF2B5EF4-FFF2-40B4-BE49-F238E27FC236}">
                <a16:creationId xmlns:a16="http://schemas.microsoft.com/office/drawing/2014/main" id="{4064B1CF-C36C-A9A7-417D-0BBAB3E5923C}"/>
              </a:ext>
            </a:extLst>
          </p:cNvPr>
          <p:cNvSpPr txBox="1"/>
          <p:nvPr/>
        </p:nvSpPr>
        <p:spPr>
          <a:xfrm>
            <a:off x="304800" y="4125474"/>
            <a:ext cx="11293628" cy="1569660"/>
          </a:xfrm>
          <a:prstGeom prst="rect">
            <a:avLst/>
          </a:prstGeom>
          <a:noFill/>
        </p:spPr>
        <p:txBody>
          <a:bodyPr wrap="square">
            <a:spAutoFit/>
          </a:bodyPr>
          <a:lstStyle/>
          <a:p>
            <a:r>
              <a:rPr lang="en-US" sz="2400" dirty="0">
                <a:solidFill>
                  <a:srgbClr val="000000"/>
                </a:solidFill>
                <a:effectLst/>
                <a:ea typeface="Calibri" panose="020F0502020204030204" pitchFamily="34" charset="0"/>
                <a:cs typeface="Arial" panose="020B0604020202020204" pitchFamily="34" charset="0"/>
              </a:rPr>
              <a:t>9 out of 13 viruses tested in a phenotypic assay was recorded in ChEMBL as being “Organism-Based” rather than “Cell-Based”. Despite no living organism, like a mouse, being present in the assay. Therefore, proper Bioassay ontology usage states that these assays should be reported as cell-based.</a:t>
            </a:r>
            <a:endParaRPr lang="en-US" sz="2400" dirty="0"/>
          </a:p>
        </p:txBody>
      </p:sp>
    </p:spTree>
    <p:extLst>
      <p:ext uri="{BB962C8B-B14F-4D97-AF65-F5344CB8AC3E}">
        <p14:creationId xmlns:p14="http://schemas.microsoft.com/office/powerpoint/2010/main" val="1694284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0" grpId="0" animBg="1"/>
      <p:bldP spid="1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586F684-F854-BCCA-2055-C03D63E54892}"/>
              </a:ext>
            </a:extLst>
          </p:cNvPr>
          <p:cNvSpPr>
            <a:spLocks noGrp="1"/>
          </p:cNvSpPr>
          <p:nvPr>
            <p:ph type="sldNum" sz="quarter" idx="12"/>
          </p:nvPr>
        </p:nvSpPr>
        <p:spPr>
          <a:xfrm>
            <a:off x="11394765" y="6452678"/>
            <a:ext cx="524491"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590046-DA73-4BBF-84B5-C08E6F75191A}" type="slidenum">
              <a:rPr lang="en-US" smtClean="0"/>
              <a:pPr/>
              <a:t>32</a:t>
            </a:fld>
            <a:endParaRPr lang="en-US" dirty="0"/>
          </a:p>
        </p:txBody>
      </p:sp>
      <p:sp>
        <p:nvSpPr>
          <p:cNvPr id="4" name="Title 3">
            <a:extLst>
              <a:ext uri="{FF2B5EF4-FFF2-40B4-BE49-F238E27FC236}">
                <a16:creationId xmlns:a16="http://schemas.microsoft.com/office/drawing/2014/main" id="{3A71A8D7-1BCB-F5D2-1D55-6A5EDD9EC6C8}"/>
              </a:ext>
            </a:extLst>
          </p:cNvPr>
          <p:cNvSpPr>
            <a:spLocks noGrp="1"/>
          </p:cNvSpPr>
          <p:nvPr>
            <p:ph type="title"/>
          </p:nvPr>
        </p:nvSpPr>
        <p:spPr>
          <a:xfrm>
            <a:off x="17240" y="60300"/>
            <a:ext cx="10193560" cy="1143000"/>
          </a:xfrm>
        </p:spPr>
        <p:txBody>
          <a:bodyPr/>
          <a:lstStyle/>
          <a:p>
            <a:r>
              <a:rPr lang="en-US" dirty="0"/>
              <a:t>Assay Ontology Issues: Assay Descriptions</a:t>
            </a:r>
          </a:p>
        </p:txBody>
      </p:sp>
      <p:sp>
        <p:nvSpPr>
          <p:cNvPr id="11" name="Oval 10">
            <a:extLst>
              <a:ext uri="{FF2B5EF4-FFF2-40B4-BE49-F238E27FC236}">
                <a16:creationId xmlns:a16="http://schemas.microsoft.com/office/drawing/2014/main" id="{28F422BF-03A9-C633-D29C-3293B3C98D9D}"/>
              </a:ext>
            </a:extLst>
          </p:cNvPr>
          <p:cNvSpPr/>
          <p:nvPr/>
        </p:nvSpPr>
        <p:spPr>
          <a:xfrm>
            <a:off x="4179346" y="2626018"/>
            <a:ext cx="3640250" cy="3207881"/>
          </a:xfrm>
          <a:prstGeom prst="ellipse">
            <a:avLst/>
          </a:prstGeom>
          <a:solidFill>
            <a:srgbClr val="FFF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1">
            <a:extLst>
              <a:ext uri="{FF2B5EF4-FFF2-40B4-BE49-F238E27FC236}">
                <a16:creationId xmlns:a16="http://schemas.microsoft.com/office/drawing/2014/main" id="{5D4C5563-4E5B-650D-DF4F-3C38ED6D7D54}"/>
              </a:ext>
            </a:extLst>
          </p:cNvPr>
          <p:cNvSpPr txBox="1">
            <a:spLocks/>
          </p:cNvSpPr>
          <p:nvPr/>
        </p:nvSpPr>
        <p:spPr>
          <a:xfrm>
            <a:off x="8417826" y="2911647"/>
            <a:ext cx="3640250" cy="3049400"/>
          </a:xfrm>
          <a:prstGeom prst="rect">
            <a:avLst/>
          </a:prstGeom>
          <a:noFill/>
          <a:ln w="28575">
            <a:solidFill>
              <a:srgbClr val="00B050"/>
            </a:solidFill>
          </a:ln>
        </p:spPr>
        <p:txBody>
          <a:bodyPr vert="horz" lIns="91440" tIns="45720" rIns="91440" bIns="45720" rtlCol="0">
            <a:normAutofit lnSpcReduction="10000"/>
          </a:bodyPr>
          <a:lst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dirty="0"/>
              <a:t>Antiviral activity </a:t>
            </a:r>
            <a:r>
              <a:rPr lang="en-US" sz="2400" dirty="0">
                <a:solidFill>
                  <a:srgbClr val="7030A0"/>
                </a:solidFill>
              </a:rPr>
              <a:t>determined as inhibition of </a:t>
            </a:r>
            <a:r>
              <a:rPr lang="en-US" sz="2400" dirty="0">
                <a:solidFill>
                  <a:srgbClr val="00B0F0"/>
                </a:solidFill>
              </a:rPr>
              <a:t>SARS-CoV-2</a:t>
            </a:r>
            <a:r>
              <a:rPr lang="en-US" sz="2400" dirty="0"/>
              <a:t> </a:t>
            </a:r>
            <a:r>
              <a:rPr lang="en-US" sz="2400" dirty="0">
                <a:solidFill>
                  <a:srgbClr val="7030A0"/>
                </a:solidFill>
              </a:rPr>
              <a:t>induced</a:t>
            </a:r>
            <a:r>
              <a:rPr lang="en-US" sz="2400" dirty="0"/>
              <a:t> </a:t>
            </a:r>
            <a:r>
              <a:rPr lang="en-US" sz="2400" dirty="0">
                <a:solidFill>
                  <a:srgbClr val="009051"/>
                </a:solidFill>
              </a:rPr>
              <a:t>cytotoxicity</a:t>
            </a:r>
            <a:r>
              <a:rPr lang="en-US" sz="2400" dirty="0"/>
              <a:t> of  </a:t>
            </a:r>
            <a:r>
              <a:rPr lang="en-US" sz="2400" dirty="0">
                <a:solidFill>
                  <a:srgbClr val="FF2F92"/>
                </a:solidFill>
              </a:rPr>
              <a:t>VERO-6 </a:t>
            </a:r>
            <a:r>
              <a:rPr lang="en-US" sz="2400" dirty="0"/>
              <a:t>cells at </a:t>
            </a:r>
            <a:r>
              <a:rPr lang="en-US" sz="2400" dirty="0">
                <a:solidFill>
                  <a:srgbClr val="945200"/>
                </a:solidFill>
              </a:rPr>
              <a:t>10 </a:t>
            </a:r>
            <a:r>
              <a:rPr lang="en-US" sz="2400" dirty="0" err="1">
                <a:solidFill>
                  <a:srgbClr val="945200"/>
                </a:solidFill>
              </a:rPr>
              <a:t>uM</a:t>
            </a:r>
            <a:r>
              <a:rPr lang="en-US" sz="2400" dirty="0">
                <a:solidFill>
                  <a:srgbClr val="945200"/>
                </a:solidFill>
              </a:rPr>
              <a:t> </a:t>
            </a:r>
            <a:r>
              <a:rPr lang="en-US" sz="2400" dirty="0">
                <a:solidFill>
                  <a:srgbClr val="FF9300"/>
                </a:solidFill>
              </a:rPr>
              <a:t>after 48 hours </a:t>
            </a:r>
            <a:r>
              <a:rPr lang="en-US" sz="2400" dirty="0">
                <a:solidFill>
                  <a:srgbClr val="7030A0"/>
                </a:solidFill>
              </a:rPr>
              <a:t>exposure to </a:t>
            </a:r>
            <a:r>
              <a:rPr lang="en-US" sz="2400" dirty="0">
                <a:solidFill>
                  <a:srgbClr val="945200"/>
                </a:solidFill>
              </a:rPr>
              <a:t>0.01 MOI </a:t>
            </a:r>
            <a:r>
              <a:rPr lang="en-US" sz="2400" dirty="0">
                <a:solidFill>
                  <a:srgbClr val="00B0F0"/>
                </a:solidFill>
              </a:rPr>
              <a:t>SARS CoV-2 virus </a:t>
            </a:r>
            <a:r>
              <a:rPr lang="en-US" sz="2400" dirty="0">
                <a:solidFill>
                  <a:schemeClr val="tx1"/>
                </a:solidFill>
              </a:rPr>
              <a:t>by</a:t>
            </a:r>
            <a:r>
              <a:rPr lang="en-US" sz="2400" dirty="0">
                <a:solidFill>
                  <a:srgbClr val="7030A0"/>
                </a:solidFill>
              </a:rPr>
              <a:t> </a:t>
            </a:r>
            <a:r>
              <a:rPr lang="en-US" sz="2400" dirty="0">
                <a:solidFill>
                  <a:srgbClr val="941651"/>
                </a:solidFill>
              </a:rPr>
              <a:t>high content imaging</a:t>
            </a:r>
          </a:p>
        </p:txBody>
      </p:sp>
      <p:sp>
        <p:nvSpPr>
          <p:cNvPr id="13" name="TextBox 12">
            <a:extLst>
              <a:ext uri="{FF2B5EF4-FFF2-40B4-BE49-F238E27FC236}">
                <a16:creationId xmlns:a16="http://schemas.microsoft.com/office/drawing/2014/main" id="{3587715B-C11D-F7B8-DD79-65B9956E6780}"/>
              </a:ext>
            </a:extLst>
          </p:cNvPr>
          <p:cNvSpPr txBox="1"/>
          <p:nvPr/>
        </p:nvSpPr>
        <p:spPr>
          <a:xfrm>
            <a:off x="954300" y="3641537"/>
            <a:ext cx="2296591" cy="1200329"/>
          </a:xfrm>
          <a:prstGeom prst="rect">
            <a:avLst/>
          </a:prstGeom>
          <a:noFill/>
          <a:ln w="28575">
            <a:solidFill>
              <a:srgbClr val="C00000"/>
            </a:solidFill>
          </a:ln>
        </p:spPr>
        <p:txBody>
          <a:bodyPr wrap="square">
            <a:spAutoFit/>
          </a:bodyPr>
          <a:lstStyle/>
          <a:p>
            <a:pPr algn="ctr"/>
            <a:r>
              <a:rPr lang="en-US" sz="2400" dirty="0"/>
              <a:t>Antiviral activity against </a:t>
            </a:r>
            <a:r>
              <a:rPr lang="en-US" sz="2400" dirty="0">
                <a:solidFill>
                  <a:srgbClr val="7030A0"/>
                </a:solidFill>
              </a:rPr>
              <a:t>SARS-CoV-2</a:t>
            </a:r>
          </a:p>
        </p:txBody>
      </p:sp>
      <p:sp>
        <p:nvSpPr>
          <p:cNvPr id="14" name="Rectangle 13">
            <a:extLst>
              <a:ext uri="{FF2B5EF4-FFF2-40B4-BE49-F238E27FC236}">
                <a16:creationId xmlns:a16="http://schemas.microsoft.com/office/drawing/2014/main" id="{68ED6D75-3F60-F33B-7ABA-624E3A05E720}"/>
              </a:ext>
            </a:extLst>
          </p:cNvPr>
          <p:cNvSpPr/>
          <p:nvPr/>
        </p:nvSpPr>
        <p:spPr>
          <a:xfrm>
            <a:off x="9238205" y="2303342"/>
            <a:ext cx="1999495" cy="46996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Best</a:t>
            </a:r>
          </a:p>
        </p:txBody>
      </p:sp>
      <p:sp>
        <p:nvSpPr>
          <p:cNvPr id="15" name="Rectangle 14">
            <a:extLst>
              <a:ext uri="{FF2B5EF4-FFF2-40B4-BE49-F238E27FC236}">
                <a16:creationId xmlns:a16="http://schemas.microsoft.com/office/drawing/2014/main" id="{FDD9F346-F1FD-C2A8-4666-2F6A9254185F}"/>
              </a:ext>
            </a:extLst>
          </p:cNvPr>
          <p:cNvSpPr/>
          <p:nvPr/>
        </p:nvSpPr>
        <p:spPr>
          <a:xfrm>
            <a:off x="954300" y="2303342"/>
            <a:ext cx="2131122" cy="46996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Worst</a:t>
            </a:r>
          </a:p>
        </p:txBody>
      </p:sp>
      <p:sp>
        <p:nvSpPr>
          <p:cNvPr id="16" name="TextBox 15">
            <a:extLst>
              <a:ext uri="{FF2B5EF4-FFF2-40B4-BE49-F238E27FC236}">
                <a16:creationId xmlns:a16="http://schemas.microsoft.com/office/drawing/2014/main" id="{2D720847-6954-B54A-22E3-29197551FE7C}"/>
              </a:ext>
            </a:extLst>
          </p:cNvPr>
          <p:cNvSpPr txBox="1"/>
          <p:nvPr/>
        </p:nvSpPr>
        <p:spPr>
          <a:xfrm>
            <a:off x="4856056" y="3272205"/>
            <a:ext cx="2371300" cy="1938992"/>
          </a:xfrm>
          <a:prstGeom prst="rect">
            <a:avLst/>
          </a:prstGeom>
          <a:noFill/>
          <a:ln w="28575">
            <a:solidFill>
              <a:srgbClr val="00B0F0"/>
            </a:solidFill>
          </a:ln>
        </p:spPr>
        <p:txBody>
          <a:bodyPr wrap="square">
            <a:spAutoFit/>
          </a:bodyPr>
          <a:lstStyle/>
          <a:p>
            <a:pPr algn="ctr"/>
            <a:r>
              <a:rPr lang="en-US" sz="2400" dirty="0"/>
              <a:t>Antiviral activity </a:t>
            </a:r>
            <a:r>
              <a:rPr lang="en-US" sz="2400" dirty="0">
                <a:solidFill>
                  <a:srgbClr val="7030A0"/>
                </a:solidFill>
              </a:rPr>
              <a:t>determined as inhibition </a:t>
            </a:r>
            <a:r>
              <a:rPr lang="en-US" sz="2400" dirty="0"/>
              <a:t>of </a:t>
            </a:r>
            <a:r>
              <a:rPr lang="en-US" sz="2400" dirty="0">
                <a:solidFill>
                  <a:srgbClr val="00B0F0"/>
                </a:solidFill>
              </a:rPr>
              <a:t>SARS-CoV-2</a:t>
            </a:r>
            <a:r>
              <a:rPr lang="en-US" sz="2400" dirty="0"/>
              <a:t> in </a:t>
            </a:r>
            <a:r>
              <a:rPr lang="en-US" sz="2400" dirty="0">
                <a:solidFill>
                  <a:srgbClr val="FF2F92"/>
                </a:solidFill>
              </a:rPr>
              <a:t>HeLa cells</a:t>
            </a:r>
          </a:p>
        </p:txBody>
      </p:sp>
      <p:sp>
        <p:nvSpPr>
          <p:cNvPr id="17" name="TextBox 16">
            <a:extLst>
              <a:ext uri="{FF2B5EF4-FFF2-40B4-BE49-F238E27FC236}">
                <a16:creationId xmlns:a16="http://schemas.microsoft.com/office/drawing/2014/main" id="{A2AAC3DB-D4E5-9615-B497-D845B1B06A94}"/>
              </a:ext>
            </a:extLst>
          </p:cNvPr>
          <p:cNvSpPr txBox="1"/>
          <p:nvPr/>
        </p:nvSpPr>
        <p:spPr>
          <a:xfrm>
            <a:off x="291878" y="1429282"/>
            <a:ext cx="11608242" cy="523220"/>
          </a:xfrm>
          <a:prstGeom prst="rect">
            <a:avLst/>
          </a:prstGeom>
          <a:noFill/>
        </p:spPr>
        <p:txBody>
          <a:bodyPr wrap="none" rtlCol="0">
            <a:spAutoFit/>
          </a:bodyPr>
          <a:lstStyle/>
          <a:p>
            <a:r>
              <a:rPr lang="en-US" sz="2800" dirty="0"/>
              <a:t>Inclusions: </a:t>
            </a:r>
            <a:r>
              <a:rPr lang="en-US" sz="2800" dirty="0">
                <a:solidFill>
                  <a:srgbClr val="00B0F0"/>
                </a:solidFill>
              </a:rPr>
              <a:t>virus</a:t>
            </a:r>
            <a:r>
              <a:rPr lang="en-US" sz="2800" dirty="0"/>
              <a:t>, </a:t>
            </a:r>
            <a:r>
              <a:rPr lang="en-US" sz="2800" dirty="0">
                <a:solidFill>
                  <a:srgbClr val="FF2F92"/>
                </a:solidFill>
              </a:rPr>
              <a:t>cell</a:t>
            </a:r>
            <a:r>
              <a:rPr lang="en-US" sz="2800" dirty="0"/>
              <a:t>, </a:t>
            </a:r>
            <a:r>
              <a:rPr lang="en-US" sz="2800" dirty="0">
                <a:solidFill>
                  <a:srgbClr val="009051"/>
                </a:solidFill>
              </a:rPr>
              <a:t>assay, </a:t>
            </a:r>
            <a:r>
              <a:rPr lang="en-US" sz="2800" dirty="0">
                <a:solidFill>
                  <a:srgbClr val="FF9300"/>
                </a:solidFill>
              </a:rPr>
              <a:t>time</a:t>
            </a:r>
            <a:r>
              <a:rPr lang="en-US" sz="2800" dirty="0"/>
              <a:t>, </a:t>
            </a:r>
            <a:r>
              <a:rPr lang="en-US" sz="2800" dirty="0">
                <a:solidFill>
                  <a:srgbClr val="945200"/>
                </a:solidFill>
              </a:rPr>
              <a:t>concentration</a:t>
            </a:r>
            <a:r>
              <a:rPr lang="en-US" sz="2800" dirty="0"/>
              <a:t>, </a:t>
            </a:r>
            <a:r>
              <a:rPr lang="en-US" sz="2800" dirty="0">
                <a:solidFill>
                  <a:srgbClr val="7030A0"/>
                </a:solidFill>
              </a:rPr>
              <a:t>assessment</a:t>
            </a:r>
            <a:r>
              <a:rPr lang="en-US" sz="2800" dirty="0"/>
              <a:t>, </a:t>
            </a:r>
            <a:r>
              <a:rPr lang="en-US" sz="2800" dirty="0">
                <a:solidFill>
                  <a:srgbClr val="941651"/>
                </a:solidFill>
              </a:rPr>
              <a:t>materials</a:t>
            </a:r>
          </a:p>
        </p:txBody>
      </p:sp>
      <p:sp>
        <p:nvSpPr>
          <p:cNvPr id="18" name="Rounded Rectangle 17">
            <a:extLst>
              <a:ext uri="{FF2B5EF4-FFF2-40B4-BE49-F238E27FC236}">
                <a16:creationId xmlns:a16="http://schemas.microsoft.com/office/drawing/2014/main" id="{8008FC1D-00DB-0E42-9628-08772B1C3ECC}"/>
              </a:ext>
            </a:extLst>
          </p:cNvPr>
          <p:cNvSpPr/>
          <p:nvPr/>
        </p:nvSpPr>
        <p:spPr>
          <a:xfrm>
            <a:off x="1149528" y="6085263"/>
            <a:ext cx="1740665" cy="58389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Virus Info Only</a:t>
            </a:r>
          </a:p>
        </p:txBody>
      </p:sp>
      <p:sp>
        <p:nvSpPr>
          <p:cNvPr id="19" name="Rounded Rectangle 18">
            <a:extLst>
              <a:ext uri="{FF2B5EF4-FFF2-40B4-BE49-F238E27FC236}">
                <a16:creationId xmlns:a16="http://schemas.microsoft.com/office/drawing/2014/main" id="{DA41F290-54DC-79CF-292F-4BB901952676}"/>
              </a:ext>
            </a:extLst>
          </p:cNvPr>
          <p:cNvSpPr/>
          <p:nvPr/>
        </p:nvSpPr>
        <p:spPr>
          <a:xfrm>
            <a:off x="5171373" y="6085263"/>
            <a:ext cx="1740665" cy="583894"/>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Virus + 1-2 Inclusions</a:t>
            </a:r>
          </a:p>
        </p:txBody>
      </p:sp>
      <p:sp>
        <p:nvSpPr>
          <p:cNvPr id="20" name="Rounded Rectangle 19">
            <a:extLst>
              <a:ext uri="{FF2B5EF4-FFF2-40B4-BE49-F238E27FC236}">
                <a16:creationId xmlns:a16="http://schemas.microsoft.com/office/drawing/2014/main" id="{28A57A37-437F-334F-D76F-432AA46869B6}"/>
              </a:ext>
            </a:extLst>
          </p:cNvPr>
          <p:cNvSpPr/>
          <p:nvPr/>
        </p:nvSpPr>
        <p:spPr>
          <a:xfrm>
            <a:off x="9367619" y="6085263"/>
            <a:ext cx="1740665" cy="58389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All Inclusions</a:t>
            </a:r>
          </a:p>
        </p:txBody>
      </p:sp>
      <p:sp>
        <p:nvSpPr>
          <p:cNvPr id="21" name="Down Arrow 20">
            <a:extLst>
              <a:ext uri="{FF2B5EF4-FFF2-40B4-BE49-F238E27FC236}">
                <a16:creationId xmlns:a16="http://schemas.microsoft.com/office/drawing/2014/main" id="{4BB4DC2E-1F7C-EFFA-52D0-5D558D2A43F3}"/>
              </a:ext>
            </a:extLst>
          </p:cNvPr>
          <p:cNvSpPr/>
          <p:nvPr/>
        </p:nvSpPr>
        <p:spPr>
          <a:xfrm rot="5400000" flipV="1">
            <a:off x="5746314" y="-207490"/>
            <a:ext cx="830997" cy="55580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657C3D08-60EF-6473-CB7B-58A91BB6C4B2}"/>
              </a:ext>
            </a:extLst>
          </p:cNvPr>
          <p:cNvSpPr txBox="1"/>
          <p:nvPr/>
        </p:nvSpPr>
        <p:spPr>
          <a:xfrm>
            <a:off x="4532110" y="5310679"/>
            <a:ext cx="3127779" cy="523220"/>
          </a:xfrm>
          <a:prstGeom prst="rect">
            <a:avLst/>
          </a:prstGeom>
          <a:solidFill>
            <a:schemeClr val="tx1"/>
          </a:solidFill>
        </p:spPr>
        <p:txBody>
          <a:bodyPr wrap="none" rtlCol="0">
            <a:spAutoFit/>
          </a:bodyPr>
          <a:lstStyle/>
          <a:p>
            <a:r>
              <a:rPr lang="en-US" sz="2800" dirty="0">
                <a:solidFill>
                  <a:schemeClr val="bg1"/>
                </a:solidFill>
              </a:rPr>
              <a:t>MOST COMMON</a:t>
            </a:r>
          </a:p>
        </p:txBody>
      </p:sp>
    </p:spTree>
    <p:extLst>
      <p:ext uri="{BB962C8B-B14F-4D97-AF65-F5344CB8AC3E}">
        <p14:creationId xmlns:p14="http://schemas.microsoft.com/office/powerpoint/2010/main" val="3063141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bg/>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build="p" animBg="1"/>
      <p:bldP spid="13" grpId="0" animBg="1"/>
      <p:bldP spid="14" grpId="0" animBg="1"/>
      <p:bldP spid="15" grpId="0" animBg="1"/>
      <p:bldP spid="16" grpId="0" animBg="1"/>
      <p:bldP spid="18" grpId="0" animBg="1"/>
      <p:bldP spid="19" grpId="0" animBg="1"/>
      <p:bldP spid="20" grpId="0" animBg="1"/>
      <p:bldP spid="21" grpId="0" animBg="1"/>
      <p:bldP spid="2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586F684-F854-BCCA-2055-C03D63E54892}"/>
              </a:ext>
            </a:extLst>
          </p:cNvPr>
          <p:cNvSpPr>
            <a:spLocks noGrp="1"/>
          </p:cNvSpPr>
          <p:nvPr>
            <p:ph type="sldNum" sz="quarter" idx="12"/>
          </p:nvPr>
        </p:nvSpPr>
        <p:spPr>
          <a:xfrm>
            <a:off x="11135506" y="5752130"/>
            <a:ext cx="48880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590046-DA73-4BBF-84B5-C08E6F75191A}" type="slidenum">
              <a:rPr lang="en-US" smtClean="0"/>
              <a:pPr/>
              <a:t>33</a:t>
            </a:fld>
            <a:endParaRPr lang="en-US" dirty="0"/>
          </a:p>
        </p:txBody>
      </p:sp>
      <p:sp>
        <p:nvSpPr>
          <p:cNvPr id="4" name="Title 3">
            <a:extLst>
              <a:ext uri="{FF2B5EF4-FFF2-40B4-BE49-F238E27FC236}">
                <a16:creationId xmlns:a16="http://schemas.microsoft.com/office/drawing/2014/main" id="{3A71A8D7-1BCB-F5D2-1D55-6A5EDD9EC6C8}"/>
              </a:ext>
            </a:extLst>
          </p:cNvPr>
          <p:cNvSpPr>
            <a:spLocks noGrp="1"/>
          </p:cNvSpPr>
          <p:nvPr>
            <p:ph type="title"/>
          </p:nvPr>
        </p:nvSpPr>
        <p:spPr/>
        <p:txBody>
          <a:bodyPr/>
          <a:lstStyle/>
          <a:p>
            <a:r>
              <a:rPr lang="en-US" dirty="0"/>
              <a:t>Another Challenge…</a:t>
            </a:r>
          </a:p>
        </p:txBody>
      </p:sp>
      <p:pic>
        <p:nvPicPr>
          <p:cNvPr id="11" name="Content Placeholder 4">
            <a:extLst>
              <a:ext uri="{FF2B5EF4-FFF2-40B4-BE49-F238E27FC236}">
                <a16:creationId xmlns:a16="http://schemas.microsoft.com/office/drawing/2014/main" id="{B2681FC2-9D99-7548-B1DC-527CEEA820E0}"/>
              </a:ext>
            </a:extLst>
          </p:cNvPr>
          <p:cNvPicPr>
            <a:picLocks noChangeAspect="1"/>
          </p:cNvPicPr>
          <p:nvPr/>
        </p:nvPicPr>
        <p:blipFill>
          <a:blip r:embed="rId3"/>
          <a:stretch>
            <a:fillRect/>
          </a:stretch>
        </p:blipFill>
        <p:spPr>
          <a:xfrm>
            <a:off x="2286000" y="1417638"/>
            <a:ext cx="6618339" cy="4000500"/>
          </a:xfrm>
          <a:prstGeom prst="rect">
            <a:avLst/>
          </a:prstGeom>
        </p:spPr>
      </p:pic>
      <p:sp>
        <p:nvSpPr>
          <p:cNvPr id="12" name="Rectangle 11">
            <a:extLst>
              <a:ext uri="{FF2B5EF4-FFF2-40B4-BE49-F238E27FC236}">
                <a16:creationId xmlns:a16="http://schemas.microsoft.com/office/drawing/2014/main" id="{AB42D771-A637-BD60-F278-C2653938EF34}"/>
              </a:ext>
            </a:extLst>
          </p:cNvPr>
          <p:cNvSpPr/>
          <p:nvPr/>
        </p:nvSpPr>
        <p:spPr>
          <a:xfrm>
            <a:off x="1710417" y="3342024"/>
            <a:ext cx="3845593" cy="1446550"/>
          </a:xfrm>
          <a:prstGeom prst="rect">
            <a:avLst/>
          </a:prstGeom>
          <a:solidFill>
            <a:schemeClr val="tx1">
              <a:alpha val="63808"/>
            </a:schemeClr>
          </a:solidFill>
        </p:spPr>
        <p:txBody>
          <a:bodyPr wrap="square">
            <a:spAutoFit/>
          </a:bodyPr>
          <a:lstStyle/>
          <a:p>
            <a:r>
              <a:rPr lang="en-US" sz="4400" dirty="0">
                <a:solidFill>
                  <a:schemeClr val="bg1"/>
                </a:solidFill>
              </a:rPr>
              <a:t>Assay Integration</a:t>
            </a:r>
          </a:p>
        </p:txBody>
      </p:sp>
      <p:sp>
        <p:nvSpPr>
          <p:cNvPr id="2" name="TextBox 1">
            <a:extLst>
              <a:ext uri="{FF2B5EF4-FFF2-40B4-BE49-F238E27FC236}">
                <a16:creationId xmlns:a16="http://schemas.microsoft.com/office/drawing/2014/main" id="{AB68F820-E8F3-3320-1F12-0A0E911F324E}"/>
              </a:ext>
            </a:extLst>
          </p:cNvPr>
          <p:cNvSpPr txBox="1"/>
          <p:nvPr/>
        </p:nvSpPr>
        <p:spPr>
          <a:xfrm>
            <a:off x="2114777" y="5752130"/>
            <a:ext cx="6882465" cy="646331"/>
          </a:xfrm>
          <a:prstGeom prst="rect">
            <a:avLst/>
          </a:prstGeom>
          <a:solidFill>
            <a:srgbClr val="0070C0"/>
          </a:solidFill>
        </p:spPr>
        <p:txBody>
          <a:bodyPr wrap="square" rtlCol="0">
            <a:spAutoFit/>
          </a:bodyPr>
          <a:lstStyle/>
          <a:p>
            <a:pPr algn="ctr"/>
            <a:r>
              <a:rPr lang="en-US" sz="3600" b="1" dirty="0">
                <a:solidFill>
                  <a:schemeClr val="bg1"/>
                </a:solidFill>
              </a:rPr>
              <a:t>Total time spent: </a:t>
            </a:r>
            <a:r>
              <a:rPr lang="en-US" sz="3600" dirty="0">
                <a:solidFill>
                  <a:schemeClr val="bg1"/>
                </a:solidFill>
              </a:rPr>
              <a:t>~300 Hours</a:t>
            </a:r>
          </a:p>
        </p:txBody>
      </p:sp>
      <p:sp>
        <p:nvSpPr>
          <p:cNvPr id="10" name="Cloud Callout 9">
            <a:extLst>
              <a:ext uri="{FF2B5EF4-FFF2-40B4-BE49-F238E27FC236}">
                <a16:creationId xmlns:a16="http://schemas.microsoft.com/office/drawing/2014/main" id="{D213085B-7B84-9E75-F5CA-8C81C5B8D308}"/>
              </a:ext>
            </a:extLst>
          </p:cNvPr>
          <p:cNvSpPr/>
          <p:nvPr/>
        </p:nvSpPr>
        <p:spPr>
          <a:xfrm rot="910040">
            <a:off x="7906588" y="1131442"/>
            <a:ext cx="3097590" cy="2021999"/>
          </a:xfrm>
          <a:prstGeom prst="cloudCallou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Compatible Assays?</a:t>
            </a:r>
          </a:p>
        </p:txBody>
      </p:sp>
    </p:spTree>
    <p:extLst>
      <p:ext uri="{BB962C8B-B14F-4D97-AF65-F5344CB8AC3E}">
        <p14:creationId xmlns:p14="http://schemas.microsoft.com/office/powerpoint/2010/main" val="216744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586F684-F854-BCCA-2055-C03D63E54892}"/>
              </a:ext>
            </a:extLst>
          </p:cNvPr>
          <p:cNvSpPr>
            <a:spLocks noGrp="1"/>
          </p:cNvSpPr>
          <p:nvPr>
            <p:ph type="sldNum" sz="quarter" idx="12"/>
          </p:nvPr>
        </p:nvSpPr>
        <p:spPr>
          <a:xfrm>
            <a:off x="11367316" y="5771213"/>
            <a:ext cx="524491"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590046-DA73-4BBF-84B5-C08E6F75191A}" type="slidenum">
              <a:rPr lang="en-US" smtClean="0"/>
              <a:pPr/>
              <a:t>34</a:t>
            </a:fld>
            <a:endParaRPr lang="en-US" dirty="0"/>
          </a:p>
        </p:txBody>
      </p:sp>
      <p:sp>
        <p:nvSpPr>
          <p:cNvPr id="4" name="Title 3">
            <a:extLst>
              <a:ext uri="{FF2B5EF4-FFF2-40B4-BE49-F238E27FC236}">
                <a16:creationId xmlns:a16="http://schemas.microsoft.com/office/drawing/2014/main" id="{3A71A8D7-1BCB-F5D2-1D55-6A5EDD9EC6C8}"/>
              </a:ext>
            </a:extLst>
          </p:cNvPr>
          <p:cNvSpPr>
            <a:spLocks noGrp="1"/>
          </p:cNvSpPr>
          <p:nvPr>
            <p:ph type="title"/>
          </p:nvPr>
        </p:nvSpPr>
        <p:spPr>
          <a:xfrm>
            <a:off x="0" y="139713"/>
            <a:ext cx="8534400" cy="741233"/>
          </a:xfrm>
        </p:spPr>
        <p:txBody>
          <a:bodyPr/>
          <a:lstStyle/>
          <a:p>
            <a:pPr algn="l"/>
            <a:r>
              <a:rPr lang="en-US" dirty="0"/>
              <a:t>Major Realizations</a:t>
            </a:r>
          </a:p>
        </p:txBody>
      </p:sp>
      <p:pic>
        <p:nvPicPr>
          <p:cNvPr id="10" name="Picture 9">
            <a:extLst>
              <a:ext uri="{FF2B5EF4-FFF2-40B4-BE49-F238E27FC236}">
                <a16:creationId xmlns:a16="http://schemas.microsoft.com/office/drawing/2014/main" id="{8D590B96-C1B3-B39E-8ED9-792B0AD29B13}"/>
              </a:ext>
            </a:extLst>
          </p:cNvPr>
          <p:cNvPicPr>
            <a:picLocks noChangeAspect="1"/>
          </p:cNvPicPr>
          <p:nvPr/>
        </p:nvPicPr>
        <p:blipFill>
          <a:blip r:embed="rId3"/>
          <a:stretch>
            <a:fillRect/>
          </a:stretch>
        </p:blipFill>
        <p:spPr>
          <a:xfrm>
            <a:off x="476643" y="1562412"/>
            <a:ext cx="1598085" cy="3733177"/>
          </a:xfrm>
          <a:prstGeom prst="rect">
            <a:avLst/>
          </a:prstGeom>
        </p:spPr>
      </p:pic>
      <p:pic>
        <p:nvPicPr>
          <p:cNvPr id="11" name="Picture 10">
            <a:extLst>
              <a:ext uri="{FF2B5EF4-FFF2-40B4-BE49-F238E27FC236}">
                <a16:creationId xmlns:a16="http://schemas.microsoft.com/office/drawing/2014/main" id="{CAB86ECC-E9EB-CB24-5C61-7D87F9B7B490}"/>
              </a:ext>
            </a:extLst>
          </p:cNvPr>
          <p:cNvPicPr>
            <a:picLocks noChangeAspect="1"/>
          </p:cNvPicPr>
          <p:nvPr/>
        </p:nvPicPr>
        <p:blipFill>
          <a:blip r:embed="rId4"/>
          <a:stretch>
            <a:fillRect/>
          </a:stretch>
        </p:blipFill>
        <p:spPr>
          <a:xfrm>
            <a:off x="9038492" y="1464478"/>
            <a:ext cx="2975978" cy="3831112"/>
          </a:xfrm>
          <a:prstGeom prst="rect">
            <a:avLst/>
          </a:prstGeom>
        </p:spPr>
      </p:pic>
      <p:sp>
        <p:nvSpPr>
          <p:cNvPr id="13" name="TextBox 12">
            <a:extLst>
              <a:ext uri="{FF2B5EF4-FFF2-40B4-BE49-F238E27FC236}">
                <a16:creationId xmlns:a16="http://schemas.microsoft.com/office/drawing/2014/main" id="{2FC75A47-5E8A-8F0F-FAC3-12FBA393C4FC}"/>
              </a:ext>
            </a:extLst>
          </p:cNvPr>
          <p:cNvSpPr txBox="1"/>
          <p:nvPr/>
        </p:nvSpPr>
        <p:spPr>
          <a:xfrm>
            <a:off x="2536655" y="1659285"/>
            <a:ext cx="7070547" cy="5016758"/>
          </a:xfrm>
          <a:prstGeom prst="rect">
            <a:avLst/>
          </a:prstGeom>
          <a:noFill/>
        </p:spPr>
        <p:txBody>
          <a:bodyPr wrap="square" rtlCol="0">
            <a:spAutoFit/>
          </a:bodyPr>
          <a:lstStyle/>
          <a:p>
            <a:pPr marL="457200" indent="-457200">
              <a:buFont typeface="Arial" panose="020B0604020202020204" pitchFamily="34" charset="0"/>
              <a:buChar char="•"/>
            </a:pPr>
            <a:r>
              <a:rPr lang="en-US" sz="3200" dirty="0"/>
              <a:t>Antiviral assay data on ChEMBL is not “user-friendly”, as advertised</a:t>
            </a:r>
          </a:p>
          <a:p>
            <a:pPr marL="457200" indent="-457200">
              <a:buFont typeface="Arial" panose="020B0604020202020204" pitchFamily="34" charset="0"/>
              <a:buChar char="•"/>
            </a:pPr>
            <a:r>
              <a:rPr lang="en-US" sz="3200" dirty="0"/>
              <a:t>600+ hours of extra curation…(that’s roughly 4 months of 40-hour work week!)</a:t>
            </a:r>
          </a:p>
          <a:p>
            <a:pPr marL="457200" indent="-457200">
              <a:buFont typeface="Arial" panose="020B0604020202020204" pitchFamily="34" charset="0"/>
              <a:buChar char="•"/>
            </a:pPr>
            <a:r>
              <a:rPr lang="en-US" sz="3200" dirty="0"/>
              <a:t>Carefully search for and curate data!</a:t>
            </a:r>
          </a:p>
          <a:p>
            <a:pPr marL="457200" indent="-457200">
              <a:buFont typeface="Arial" panose="020B0604020202020204" pitchFamily="34" charset="0"/>
              <a:buChar char="•"/>
            </a:pPr>
            <a:r>
              <a:rPr lang="en-US" sz="3200" dirty="0"/>
              <a:t>Data reporting matters, A LOT!</a:t>
            </a:r>
          </a:p>
          <a:p>
            <a:pPr marL="457200" indent="-457200">
              <a:buFont typeface="Arial" panose="020B0604020202020204" pitchFamily="34" charset="0"/>
              <a:buChar char="•"/>
            </a:pPr>
            <a:r>
              <a:rPr lang="en-US" sz="3200" b="1" u="sng" dirty="0"/>
              <a:t>Derivative database for antiviral assays was warranted </a:t>
            </a:r>
          </a:p>
        </p:txBody>
      </p:sp>
      <p:sp>
        <p:nvSpPr>
          <p:cNvPr id="16" name="TextBox 15">
            <a:extLst>
              <a:ext uri="{FF2B5EF4-FFF2-40B4-BE49-F238E27FC236}">
                <a16:creationId xmlns:a16="http://schemas.microsoft.com/office/drawing/2014/main" id="{2104EEC1-5CDC-CE6C-185A-20F05F2C4AC2}"/>
              </a:ext>
            </a:extLst>
          </p:cNvPr>
          <p:cNvSpPr txBox="1"/>
          <p:nvPr/>
        </p:nvSpPr>
        <p:spPr>
          <a:xfrm>
            <a:off x="561502" y="1057861"/>
            <a:ext cx="1611788" cy="461665"/>
          </a:xfrm>
          <a:prstGeom prst="rect">
            <a:avLst/>
          </a:prstGeom>
          <a:noFill/>
        </p:spPr>
        <p:txBody>
          <a:bodyPr wrap="none" rtlCol="0">
            <a:spAutoFit/>
          </a:bodyPr>
          <a:lstStyle/>
          <a:p>
            <a:r>
              <a:rPr lang="en-US" sz="2400" b="1" dirty="0"/>
              <a:t>Expectation</a:t>
            </a:r>
          </a:p>
        </p:txBody>
      </p:sp>
      <p:sp>
        <p:nvSpPr>
          <p:cNvPr id="17" name="TextBox 16">
            <a:extLst>
              <a:ext uri="{FF2B5EF4-FFF2-40B4-BE49-F238E27FC236}">
                <a16:creationId xmlns:a16="http://schemas.microsoft.com/office/drawing/2014/main" id="{433A6ABC-1EB8-3785-921A-D02DA8D7F3C5}"/>
              </a:ext>
            </a:extLst>
          </p:cNvPr>
          <p:cNvSpPr txBox="1"/>
          <p:nvPr/>
        </p:nvSpPr>
        <p:spPr>
          <a:xfrm>
            <a:off x="9607202" y="1100748"/>
            <a:ext cx="1611788" cy="461665"/>
          </a:xfrm>
          <a:prstGeom prst="rect">
            <a:avLst/>
          </a:prstGeom>
          <a:noFill/>
        </p:spPr>
        <p:txBody>
          <a:bodyPr wrap="square" rtlCol="0">
            <a:spAutoFit/>
          </a:bodyPr>
          <a:lstStyle/>
          <a:p>
            <a:pPr algn="ctr"/>
            <a:r>
              <a:rPr lang="en-US" sz="2400" b="1" dirty="0"/>
              <a:t>Reality</a:t>
            </a:r>
          </a:p>
        </p:txBody>
      </p:sp>
      <p:sp>
        <p:nvSpPr>
          <p:cNvPr id="18" name="TextBox 17">
            <a:extLst>
              <a:ext uri="{FF2B5EF4-FFF2-40B4-BE49-F238E27FC236}">
                <a16:creationId xmlns:a16="http://schemas.microsoft.com/office/drawing/2014/main" id="{988A90D9-A991-8195-33D7-05AEED8798DF}"/>
              </a:ext>
            </a:extLst>
          </p:cNvPr>
          <p:cNvSpPr txBox="1"/>
          <p:nvPr/>
        </p:nvSpPr>
        <p:spPr>
          <a:xfrm>
            <a:off x="712934" y="5268241"/>
            <a:ext cx="1125501" cy="369332"/>
          </a:xfrm>
          <a:prstGeom prst="rect">
            <a:avLst/>
          </a:prstGeom>
          <a:noFill/>
        </p:spPr>
        <p:txBody>
          <a:bodyPr wrap="none" rtlCol="0">
            <a:spAutoFit/>
          </a:bodyPr>
          <a:lstStyle/>
          <a:p>
            <a:r>
              <a:rPr lang="en-US" dirty="0"/>
              <a:t>Youngling</a:t>
            </a:r>
          </a:p>
        </p:txBody>
      </p:sp>
      <p:sp>
        <p:nvSpPr>
          <p:cNvPr id="19" name="TextBox 18">
            <a:extLst>
              <a:ext uri="{FF2B5EF4-FFF2-40B4-BE49-F238E27FC236}">
                <a16:creationId xmlns:a16="http://schemas.microsoft.com/office/drawing/2014/main" id="{5B1CF10E-4851-EBFF-9EEE-35F89E988330}"/>
              </a:ext>
            </a:extLst>
          </p:cNvPr>
          <p:cNvSpPr txBox="1"/>
          <p:nvPr/>
        </p:nvSpPr>
        <p:spPr>
          <a:xfrm>
            <a:off x="9433276" y="5268241"/>
            <a:ext cx="1441420" cy="369332"/>
          </a:xfrm>
          <a:prstGeom prst="rect">
            <a:avLst/>
          </a:prstGeom>
          <a:noFill/>
        </p:spPr>
        <p:txBody>
          <a:bodyPr wrap="none" rtlCol="0">
            <a:spAutoFit/>
          </a:bodyPr>
          <a:lstStyle/>
          <a:p>
            <a:r>
              <a:rPr lang="en-US" dirty="0"/>
              <a:t>Grand Master</a:t>
            </a:r>
          </a:p>
        </p:txBody>
      </p:sp>
    </p:spTree>
    <p:extLst>
      <p:ext uri="{BB962C8B-B14F-4D97-AF65-F5344CB8AC3E}">
        <p14:creationId xmlns:p14="http://schemas.microsoft.com/office/powerpoint/2010/main" val="298621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586F684-F854-BCCA-2055-C03D63E54892}"/>
              </a:ext>
            </a:extLst>
          </p:cNvPr>
          <p:cNvSpPr>
            <a:spLocks noGrp="1"/>
          </p:cNvSpPr>
          <p:nvPr>
            <p:ph type="sldNum" sz="quarter" idx="12"/>
          </p:nvPr>
        </p:nvSpPr>
        <p:spPr>
          <a:xfrm>
            <a:off x="11394765" y="6452678"/>
            <a:ext cx="524491"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590046-DA73-4BBF-84B5-C08E6F75191A}" type="slidenum">
              <a:rPr lang="en-US" smtClean="0"/>
              <a:pPr/>
              <a:t>35</a:t>
            </a:fld>
            <a:endParaRPr lang="en-US" dirty="0"/>
          </a:p>
        </p:txBody>
      </p:sp>
      <p:sp>
        <p:nvSpPr>
          <p:cNvPr id="4" name="Title 3">
            <a:extLst>
              <a:ext uri="{FF2B5EF4-FFF2-40B4-BE49-F238E27FC236}">
                <a16:creationId xmlns:a16="http://schemas.microsoft.com/office/drawing/2014/main" id="{3A71A8D7-1BCB-F5D2-1D55-6A5EDD9EC6C8}"/>
              </a:ext>
            </a:extLst>
          </p:cNvPr>
          <p:cNvSpPr>
            <a:spLocks noGrp="1"/>
          </p:cNvSpPr>
          <p:nvPr>
            <p:ph type="title"/>
          </p:nvPr>
        </p:nvSpPr>
        <p:spPr/>
        <p:txBody>
          <a:bodyPr/>
          <a:lstStyle/>
          <a:p>
            <a:r>
              <a:rPr lang="en-US" dirty="0"/>
              <a:t>SMACC Data Composition</a:t>
            </a:r>
          </a:p>
        </p:txBody>
      </p:sp>
      <p:pic>
        <p:nvPicPr>
          <p:cNvPr id="10" name="Content Placeholder 4">
            <a:extLst>
              <a:ext uri="{FF2B5EF4-FFF2-40B4-BE49-F238E27FC236}">
                <a16:creationId xmlns:a16="http://schemas.microsoft.com/office/drawing/2014/main" id="{102AAF62-75FE-A15D-A466-E7EA4374A6E3}"/>
              </a:ext>
            </a:extLst>
          </p:cNvPr>
          <p:cNvPicPr>
            <a:picLocks noChangeAspect="1"/>
          </p:cNvPicPr>
          <p:nvPr/>
        </p:nvPicPr>
        <p:blipFill rotWithShape="1">
          <a:blip r:embed="rId2"/>
          <a:srcRect b="21184"/>
          <a:stretch/>
        </p:blipFill>
        <p:spPr>
          <a:xfrm>
            <a:off x="1995694" y="3386580"/>
            <a:ext cx="2275231" cy="1931187"/>
          </a:xfrm>
          <a:prstGeom prst="rect">
            <a:avLst/>
          </a:prstGeom>
        </p:spPr>
      </p:pic>
      <p:pic>
        <p:nvPicPr>
          <p:cNvPr id="11" name="Picture 10">
            <a:extLst>
              <a:ext uri="{FF2B5EF4-FFF2-40B4-BE49-F238E27FC236}">
                <a16:creationId xmlns:a16="http://schemas.microsoft.com/office/drawing/2014/main" id="{7EFEB05D-FDFE-5BA8-CB1D-DCE26BD19FFF}"/>
              </a:ext>
            </a:extLst>
          </p:cNvPr>
          <p:cNvPicPr>
            <a:picLocks noChangeAspect="1"/>
          </p:cNvPicPr>
          <p:nvPr/>
        </p:nvPicPr>
        <p:blipFill>
          <a:blip r:embed="rId3"/>
          <a:stretch>
            <a:fillRect/>
          </a:stretch>
        </p:blipFill>
        <p:spPr>
          <a:xfrm>
            <a:off x="8106651" y="3894530"/>
            <a:ext cx="1528000" cy="1528000"/>
          </a:xfrm>
          <a:prstGeom prst="rect">
            <a:avLst/>
          </a:prstGeom>
        </p:spPr>
      </p:pic>
      <p:pic>
        <p:nvPicPr>
          <p:cNvPr id="12" name="Picture 11">
            <a:extLst>
              <a:ext uri="{FF2B5EF4-FFF2-40B4-BE49-F238E27FC236}">
                <a16:creationId xmlns:a16="http://schemas.microsoft.com/office/drawing/2014/main" id="{52A0C6B0-EAED-B5C9-4CF8-3EDF9B1172FF}"/>
              </a:ext>
            </a:extLst>
          </p:cNvPr>
          <p:cNvPicPr>
            <a:picLocks noChangeAspect="1"/>
          </p:cNvPicPr>
          <p:nvPr/>
        </p:nvPicPr>
        <p:blipFill rotWithShape="1">
          <a:blip r:embed="rId4"/>
          <a:srcRect b="21039"/>
          <a:stretch/>
        </p:blipFill>
        <p:spPr>
          <a:xfrm>
            <a:off x="4898327" y="3480319"/>
            <a:ext cx="2275232" cy="1942211"/>
          </a:xfrm>
          <a:prstGeom prst="rect">
            <a:avLst/>
          </a:prstGeom>
        </p:spPr>
      </p:pic>
      <p:sp>
        <p:nvSpPr>
          <p:cNvPr id="19" name="Rectangle 18">
            <a:extLst>
              <a:ext uri="{FF2B5EF4-FFF2-40B4-BE49-F238E27FC236}">
                <a16:creationId xmlns:a16="http://schemas.microsoft.com/office/drawing/2014/main" id="{A5017B58-094B-2660-D09E-3C175499DFA4}"/>
              </a:ext>
            </a:extLst>
          </p:cNvPr>
          <p:cNvSpPr/>
          <p:nvPr/>
        </p:nvSpPr>
        <p:spPr>
          <a:xfrm>
            <a:off x="5126824" y="3233011"/>
            <a:ext cx="1938351" cy="523220"/>
          </a:xfrm>
          <a:prstGeom prst="rect">
            <a:avLst/>
          </a:prstGeom>
        </p:spPr>
        <p:txBody>
          <a:bodyPr wrap="none">
            <a:spAutoFit/>
          </a:bodyPr>
          <a:lstStyle/>
          <a:p>
            <a:r>
              <a:rPr lang="en-US" sz="2800" dirty="0"/>
              <a:t>Compounds</a:t>
            </a:r>
          </a:p>
        </p:txBody>
      </p:sp>
      <p:sp>
        <p:nvSpPr>
          <p:cNvPr id="20" name="Rectangle 19">
            <a:extLst>
              <a:ext uri="{FF2B5EF4-FFF2-40B4-BE49-F238E27FC236}">
                <a16:creationId xmlns:a16="http://schemas.microsoft.com/office/drawing/2014/main" id="{0A73DCDF-CFFF-91D3-3671-1DDEFD56167C}"/>
              </a:ext>
            </a:extLst>
          </p:cNvPr>
          <p:cNvSpPr/>
          <p:nvPr/>
        </p:nvSpPr>
        <p:spPr>
          <a:xfrm>
            <a:off x="8300815" y="3243661"/>
            <a:ext cx="1139671" cy="523220"/>
          </a:xfrm>
          <a:prstGeom prst="rect">
            <a:avLst/>
          </a:prstGeom>
        </p:spPr>
        <p:txBody>
          <a:bodyPr wrap="none">
            <a:spAutoFit/>
          </a:bodyPr>
          <a:lstStyle/>
          <a:p>
            <a:r>
              <a:rPr lang="en-US" sz="2800" dirty="0"/>
              <a:t>Assays</a:t>
            </a:r>
          </a:p>
        </p:txBody>
      </p:sp>
      <p:sp>
        <p:nvSpPr>
          <p:cNvPr id="21" name="Rectangle 20">
            <a:extLst>
              <a:ext uri="{FF2B5EF4-FFF2-40B4-BE49-F238E27FC236}">
                <a16:creationId xmlns:a16="http://schemas.microsoft.com/office/drawing/2014/main" id="{1F16A793-708E-4421-7C22-DEB532B0841F}"/>
              </a:ext>
            </a:extLst>
          </p:cNvPr>
          <p:cNvSpPr/>
          <p:nvPr/>
        </p:nvSpPr>
        <p:spPr>
          <a:xfrm>
            <a:off x="1909931" y="3233011"/>
            <a:ext cx="2589491" cy="523220"/>
          </a:xfrm>
          <a:prstGeom prst="rect">
            <a:avLst/>
          </a:prstGeom>
        </p:spPr>
        <p:txBody>
          <a:bodyPr wrap="none">
            <a:spAutoFit/>
          </a:bodyPr>
          <a:lstStyle/>
          <a:p>
            <a:r>
              <a:rPr lang="en-US" sz="2800" dirty="0"/>
              <a:t>Drug-Assay Pairs</a:t>
            </a:r>
          </a:p>
        </p:txBody>
      </p:sp>
      <p:sp>
        <p:nvSpPr>
          <p:cNvPr id="22" name="TextBox 21">
            <a:extLst>
              <a:ext uri="{FF2B5EF4-FFF2-40B4-BE49-F238E27FC236}">
                <a16:creationId xmlns:a16="http://schemas.microsoft.com/office/drawing/2014/main" id="{3E3E6715-F260-FF56-E4DF-BC88C357C06B}"/>
              </a:ext>
            </a:extLst>
          </p:cNvPr>
          <p:cNvSpPr txBox="1"/>
          <p:nvPr/>
        </p:nvSpPr>
        <p:spPr>
          <a:xfrm>
            <a:off x="2489631" y="5486940"/>
            <a:ext cx="1159292" cy="523220"/>
          </a:xfrm>
          <a:prstGeom prst="rect">
            <a:avLst/>
          </a:prstGeom>
          <a:noFill/>
        </p:spPr>
        <p:txBody>
          <a:bodyPr wrap="none" rtlCol="0">
            <a:spAutoFit/>
          </a:bodyPr>
          <a:lstStyle/>
          <a:p>
            <a:r>
              <a:rPr lang="en-US" sz="2800" dirty="0"/>
              <a:t>32,515</a:t>
            </a:r>
          </a:p>
        </p:txBody>
      </p:sp>
      <p:sp>
        <p:nvSpPr>
          <p:cNvPr id="23" name="TextBox 22">
            <a:extLst>
              <a:ext uri="{FF2B5EF4-FFF2-40B4-BE49-F238E27FC236}">
                <a16:creationId xmlns:a16="http://schemas.microsoft.com/office/drawing/2014/main" id="{48DAFC12-62B8-B394-A6F4-C21FA0BCBE19}"/>
              </a:ext>
            </a:extLst>
          </p:cNvPr>
          <p:cNvSpPr txBox="1"/>
          <p:nvPr/>
        </p:nvSpPr>
        <p:spPr>
          <a:xfrm>
            <a:off x="8237752" y="5464312"/>
            <a:ext cx="1005403" cy="523220"/>
          </a:xfrm>
          <a:prstGeom prst="rect">
            <a:avLst/>
          </a:prstGeom>
          <a:noFill/>
        </p:spPr>
        <p:txBody>
          <a:bodyPr wrap="none" rtlCol="0">
            <a:spAutoFit/>
          </a:bodyPr>
          <a:lstStyle/>
          <a:p>
            <a:r>
              <a:rPr lang="en-US" sz="2800" dirty="0"/>
              <a:t>1,119</a:t>
            </a:r>
          </a:p>
        </p:txBody>
      </p:sp>
      <p:sp>
        <p:nvSpPr>
          <p:cNvPr id="24" name="TextBox 23">
            <a:extLst>
              <a:ext uri="{FF2B5EF4-FFF2-40B4-BE49-F238E27FC236}">
                <a16:creationId xmlns:a16="http://schemas.microsoft.com/office/drawing/2014/main" id="{6423E6CD-36BC-7A23-1CA1-9E85863C1FD8}"/>
              </a:ext>
            </a:extLst>
          </p:cNvPr>
          <p:cNvSpPr txBox="1"/>
          <p:nvPr/>
        </p:nvSpPr>
        <p:spPr>
          <a:xfrm>
            <a:off x="5593297" y="5462981"/>
            <a:ext cx="1188146" cy="523220"/>
          </a:xfrm>
          <a:prstGeom prst="rect">
            <a:avLst/>
          </a:prstGeom>
          <a:noFill/>
        </p:spPr>
        <p:txBody>
          <a:bodyPr wrap="none" rtlCol="0">
            <a:spAutoFit/>
          </a:bodyPr>
          <a:lstStyle/>
          <a:p>
            <a:r>
              <a:rPr lang="en-US" sz="2800" dirty="0"/>
              <a:t>12,221</a:t>
            </a:r>
          </a:p>
        </p:txBody>
      </p:sp>
      <p:sp>
        <p:nvSpPr>
          <p:cNvPr id="15" name="TextBox 14">
            <a:extLst>
              <a:ext uri="{FF2B5EF4-FFF2-40B4-BE49-F238E27FC236}">
                <a16:creationId xmlns:a16="http://schemas.microsoft.com/office/drawing/2014/main" id="{6671AA4C-E209-28AA-D204-423AC67CD846}"/>
              </a:ext>
            </a:extLst>
          </p:cNvPr>
          <p:cNvSpPr txBox="1"/>
          <p:nvPr/>
        </p:nvSpPr>
        <p:spPr>
          <a:xfrm>
            <a:off x="-1" y="1911844"/>
            <a:ext cx="12280901" cy="1077218"/>
          </a:xfrm>
          <a:prstGeom prst="rect">
            <a:avLst/>
          </a:prstGeom>
          <a:noFill/>
        </p:spPr>
        <p:txBody>
          <a:bodyPr wrap="square">
            <a:spAutoFit/>
          </a:bodyPr>
          <a:lstStyle/>
          <a:p>
            <a:pPr marL="0" marR="0" lvl="0" indent="0" algn="ctr" defTabSz="914400" rtl="0" eaLnBrk="1" fontAlgn="auto" latinLnBrk="0" hangingPunct="1">
              <a:spcBef>
                <a:spcPts val="1000"/>
              </a:spcBef>
              <a:spcAft>
                <a:spcPts val="0"/>
              </a:spcAft>
              <a:buClrTx/>
              <a:buSzTx/>
              <a:buFontTx/>
              <a:buNone/>
              <a:tabLst/>
              <a:defRPr/>
            </a:pPr>
            <a:r>
              <a:rPr kumimoji="0" lang="en-US" sz="3200" b="1" i="0" u="none" strike="noStrike" kern="1200" cap="none" spc="0" normalizeH="0" baseline="0" noProof="0" dirty="0">
                <a:ln>
                  <a:noFill/>
                </a:ln>
                <a:solidFill>
                  <a:srgbClr val="222222"/>
                </a:solidFill>
                <a:effectLst/>
                <a:uLnTx/>
                <a:uFillTx/>
                <a:latin typeface="Bembo"/>
                <a:ea typeface="+mn-ea"/>
                <a:cs typeface="+mn-cs"/>
              </a:rPr>
              <a:t>S</a:t>
            </a:r>
            <a:r>
              <a:rPr kumimoji="0" lang="en-US" sz="3200" b="0" i="0" u="none" strike="noStrike" kern="1200" cap="none" spc="0" normalizeH="0" baseline="0" noProof="0" dirty="0">
                <a:ln>
                  <a:noFill/>
                </a:ln>
                <a:solidFill>
                  <a:srgbClr val="222222"/>
                </a:solidFill>
                <a:effectLst/>
                <a:uLnTx/>
                <a:uFillTx/>
                <a:latin typeface="Bembo"/>
                <a:ea typeface="+mn-ea"/>
                <a:cs typeface="+mn-cs"/>
              </a:rPr>
              <a:t>mall </a:t>
            </a:r>
            <a:r>
              <a:rPr kumimoji="0" lang="en-US" sz="3200" b="1" i="0" u="none" strike="noStrike" kern="1200" cap="none" spc="0" normalizeH="0" baseline="0" noProof="0" dirty="0">
                <a:ln>
                  <a:noFill/>
                </a:ln>
                <a:solidFill>
                  <a:srgbClr val="222222"/>
                </a:solidFill>
                <a:effectLst/>
                <a:uLnTx/>
                <a:uFillTx/>
                <a:latin typeface="Bembo"/>
                <a:ea typeface="+mn-ea"/>
                <a:cs typeface="+mn-cs"/>
              </a:rPr>
              <a:t>M</a:t>
            </a:r>
            <a:r>
              <a:rPr kumimoji="0" lang="en-US" sz="3200" b="0" i="0" u="none" strike="noStrike" kern="1200" cap="none" spc="0" normalizeH="0" baseline="0" noProof="0" dirty="0">
                <a:ln>
                  <a:noFill/>
                </a:ln>
                <a:solidFill>
                  <a:srgbClr val="222222"/>
                </a:solidFill>
                <a:effectLst/>
                <a:uLnTx/>
                <a:uFillTx/>
                <a:latin typeface="Bembo"/>
                <a:ea typeface="+mn-ea"/>
                <a:cs typeface="+mn-cs"/>
              </a:rPr>
              <a:t>olecule </a:t>
            </a:r>
            <a:r>
              <a:rPr kumimoji="0" lang="en-US" sz="3200" b="1" i="0" u="none" strike="noStrike" kern="1200" cap="none" spc="0" normalizeH="0" baseline="0" noProof="0" dirty="0">
                <a:ln>
                  <a:noFill/>
                </a:ln>
                <a:solidFill>
                  <a:srgbClr val="222222"/>
                </a:solidFill>
                <a:effectLst/>
                <a:uLnTx/>
                <a:uFillTx/>
                <a:latin typeface="Bembo"/>
                <a:ea typeface="+mn-ea"/>
                <a:cs typeface="+mn-cs"/>
              </a:rPr>
              <a:t>A</a:t>
            </a:r>
            <a:r>
              <a:rPr kumimoji="0" lang="en-US" sz="3200" b="0" i="0" u="none" strike="noStrike" kern="1200" cap="none" spc="0" normalizeH="0" baseline="0" noProof="0" dirty="0">
                <a:ln>
                  <a:noFill/>
                </a:ln>
                <a:solidFill>
                  <a:srgbClr val="222222"/>
                </a:solidFill>
                <a:effectLst/>
                <a:uLnTx/>
                <a:uFillTx/>
                <a:latin typeface="Bembo"/>
                <a:ea typeface="+mn-ea"/>
                <a:cs typeface="+mn-cs"/>
              </a:rPr>
              <a:t>ntiviral </a:t>
            </a:r>
            <a:r>
              <a:rPr kumimoji="0" lang="en-US" sz="3200" b="1" i="0" u="none" strike="noStrike" kern="1200" cap="none" spc="0" normalizeH="0" baseline="0" noProof="0" dirty="0">
                <a:ln>
                  <a:noFill/>
                </a:ln>
                <a:solidFill>
                  <a:srgbClr val="222222"/>
                </a:solidFill>
                <a:effectLst/>
                <a:uLnTx/>
                <a:uFillTx/>
                <a:latin typeface="Bembo"/>
                <a:ea typeface="+mn-ea"/>
                <a:cs typeface="+mn-cs"/>
              </a:rPr>
              <a:t>C</a:t>
            </a:r>
            <a:r>
              <a:rPr kumimoji="0" lang="en-US" sz="3200" b="0" i="0" u="none" strike="noStrike" kern="1200" cap="none" spc="0" normalizeH="0" baseline="0" noProof="0" dirty="0">
                <a:ln>
                  <a:noFill/>
                </a:ln>
                <a:solidFill>
                  <a:srgbClr val="222222"/>
                </a:solidFill>
                <a:effectLst/>
                <a:uLnTx/>
                <a:uFillTx/>
                <a:latin typeface="Bembo"/>
                <a:ea typeface="+mn-ea"/>
                <a:cs typeface="+mn-cs"/>
              </a:rPr>
              <a:t>ompound </a:t>
            </a:r>
            <a:r>
              <a:rPr kumimoji="0" lang="en-US" sz="3200" b="1" i="0" u="none" strike="noStrike" kern="1200" cap="none" spc="0" normalizeH="0" baseline="0" noProof="0" dirty="0">
                <a:ln>
                  <a:noFill/>
                </a:ln>
                <a:solidFill>
                  <a:srgbClr val="222222"/>
                </a:solidFill>
                <a:effectLst/>
                <a:uLnTx/>
                <a:uFillTx/>
                <a:latin typeface="Bembo"/>
                <a:ea typeface="+mn-ea"/>
                <a:cs typeface="+mn-cs"/>
              </a:rPr>
              <a:t>C</a:t>
            </a:r>
            <a:r>
              <a:rPr kumimoji="0" lang="en-US" sz="3200" b="0" i="0" u="none" strike="noStrike" kern="1200" cap="none" spc="0" normalizeH="0" baseline="0" noProof="0" dirty="0">
                <a:ln>
                  <a:noFill/>
                </a:ln>
                <a:solidFill>
                  <a:srgbClr val="222222"/>
                </a:solidFill>
                <a:effectLst/>
                <a:uLnTx/>
                <a:uFillTx/>
                <a:latin typeface="Bembo"/>
                <a:ea typeface="+mn-ea"/>
                <a:cs typeface="+mn-cs"/>
              </a:rPr>
              <a:t>ollection (</a:t>
            </a:r>
            <a:r>
              <a:rPr kumimoji="0" lang="en-US" sz="3200" b="1" i="0" u="none" strike="noStrike" kern="1200" cap="none" spc="0" normalizeH="0" baseline="0" noProof="0" dirty="0">
                <a:ln>
                  <a:noFill/>
                </a:ln>
                <a:solidFill>
                  <a:srgbClr val="222222"/>
                </a:solidFill>
                <a:effectLst/>
                <a:uLnTx/>
                <a:uFillTx/>
                <a:latin typeface="Bembo"/>
                <a:ea typeface="+mn-ea"/>
                <a:cs typeface="+mn-cs"/>
              </a:rPr>
              <a:t>SMACC</a:t>
            </a:r>
            <a:r>
              <a:rPr kumimoji="0" lang="en-US" sz="3200" b="0" i="0" u="none" strike="noStrike" kern="1200" cap="none" spc="0" normalizeH="0" baseline="0" noProof="0" dirty="0">
                <a:ln>
                  <a:noFill/>
                </a:ln>
                <a:solidFill>
                  <a:srgbClr val="222222"/>
                </a:solidFill>
                <a:effectLst/>
                <a:uLnTx/>
                <a:uFillTx/>
                <a:latin typeface="Bembo"/>
                <a:ea typeface="+mn-ea"/>
                <a:cs typeface="+mn-cs"/>
              </a:rPr>
              <a:t>): a database to support the discovery of broad-spectrum antiviral drug molecules</a:t>
            </a:r>
          </a:p>
        </p:txBody>
      </p:sp>
      <p:sp>
        <p:nvSpPr>
          <p:cNvPr id="13" name="TextBox 12">
            <a:extLst>
              <a:ext uri="{FF2B5EF4-FFF2-40B4-BE49-F238E27FC236}">
                <a16:creationId xmlns:a16="http://schemas.microsoft.com/office/drawing/2014/main" id="{17B498B8-758F-14AF-E786-02818A498A03}"/>
              </a:ext>
            </a:extLst>
          </p:cNvPr>
          <p:cNvSpPr txBox="1"/>
          <p:nvPr/>
        </p:nvSpPr>
        <p:spPr>
          <a:xfrm>
            <a:off x="0" y="6366500"/>
            <a:ext cx="6215062" cy="461665"/>
          </a:xfrm>
          <a:prstGeom prst="rect">
            <a:avLst/>
          </a:prstGeom>
          <a:noFill/>
        </p:spPr>
        <p:txBody>
          <a:bodyPr wrap="square">
            <a:spAutoFit/>
          </a:bodyPr>
          <a:lstStyle/>
          <a:p>
            <a:r>
              <a:rPr lang="en-US" sz="2400" dirty="0">
                <a:solidFill>
                  <a:schemeClr val="bg1"/>
                </a:solidFill>
              </a:rPr>
              <a:t>https://</a:t>
            </a:r>
            <a:r>
              <a:rPr lang="en-US" sz="2400" dirty="0" err="1">
                <a:solidFill>
                  <a:schemeClr val="bg1"/>
                </a:solidFill>
              </a:rPr>
              <a:t>smacc.mml.unc.edu</a:t>
            </a:r>
            <a:endParaRPr lang="en-US" sz="2400" dirty="0">
              <a:solidFill>
                <a:schemeClr val="bg1"/>
              </a:solidFill>
            </a:endParaRPr>
          </a:p>
        </p:txBody>
      </p:sp>
    </p:spTree>
    <p:extLst>
      <p:ext uri="{BB962C8B-B14F-4D97-AF65-F5344CB8AC3E}">
        <p14:creationId xmlns:p14="http://schemas.microsoft.com/office/powerpoint/2010/main" val="281955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P spid="2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586F684-F854-BCCA-2055-C03D63E54892}"/>
              </a:ext>
            </a:extLst>
          </p:cNvPr>
          <p:cNvSpPr>
            <a:spLocks noGrp="1"/>
          </p:cNvSpPr>
          <p:nvPr>
            <p:ph type="sldNum" sz="quarter" idx="12"/>
          </p:nvPr>
        </p:nvSpPr>
        <p:spPr>
          <a:xfrm>
            <a:off x="11394765" y="6452678"/>
            <a:ext cx="524491"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590046-DA73-4BBF-84B5-C08E6F75191A}" type="slidenum">
              <a:rPr lang="en-US" smtClean="0"/>
              <a:pPr/>
              <a:t>36</a:t>
            </a:fld>
            <a:endParaRPr lang="en-US" dirty="0"/>
          </a:p>
        </p:txBody>
      </p:sp>
      <p:sp>
        <p:nvSpPr>
          <p:cNvPr id="4" name="Title 3">
            <a:extLst>
              <a:ext uri="{FF2B5EF4-FFF2-40B4-BE49-F238E27FC236}">
                <a16:creationId xmlns:a16="http://schemas.microsoft.com/office/drawing/2014/main" id="{3A71A8D7-1BCB-F5D2-1D55-6A5EDD9EC6C8}"/>
              </a:ext>
            </a:extLst>
          </p:cNvPr>
          <p:cNvSpPr>
            <a:spLocks noGrp="1"/>
          </p:cNvSpPr>
          <p:nvPr>
            <p:ph type="title"/>
          </p:nvPr>
        </p:nvSpPr>
        <p:spPr/>
        <p:txBody>
          <a:bodyPr/>
          <a:lstStyle/>
          <a:p>
            <a:r>
              <a:rPr lang="en-US" dirty="0"/>
              <a:t>Compound Activity</a:t>
            </a:r>
          </a:p>
        </p:txBody>
      </p:sp>
      <p:sp>
        <p:nvSpPr>
          <p:cNvPr id="27" name="Rectangle 26">
            <a:extLst>
              <a:ext uri="{FF2B5EF4-FFF2-40B4-BE49-F238E27FC236}">
                <a16:creationId xmlns:a16="http://schemas.microsoft.com/office/drawing/2014/main" id="{CD8EDE7C-71DB-EB1D-CA76-F525A4382CC6}"/>
              </a:ext>
            </a:extLst>
          </p:cNvPr>
          <p:cNvSpPr/>
          <p:nvPr/>
        </p:nvSpPr>
        <p:spPr>
          <a:xfrm>
            <a:off x="694177" y="2402444"/>
            <a:ext cx="4310795" cy="369332"/>
          </a:xfrm>
          <a:prstGeom prst="rect">
            <a:avLst/>
          </a:prstGeom>
        </p:spPr>
        <p:txBody>
          <a:bodyPr wrap="none">
            <a:spAutoFit/>
          </a:bodyPr>
          <a:lstStyle/>
          <a:p>
            <a:r>
              <a:rPr lang="en-US" b="1" dirty="0">
                <a:latin typeface="Helvetica Neue"/>
              </a:rPr>
              <a:t>32,515 compound entries x 13 viruses</a:t>
            </a:r>
            <a:endParaRPr lang="en-US" b="1" dirty="0"/>
          </a:p>
        </p:txBody>
      </p:sp>
      <p:pic>
        <p:nvPicPr>
          <p:cNvPr id="28" name="Picture 27">
            <a:extLst>
              <a:ext uri="{FF2B5EF4-FFF2-40B4-BE49-F238E27FC236}">
                <a16:creationId xmlns:a16="http://schemas.microsoft.com/office/drawing/2014/main" id="{174B4814-D93F-4BF8-7328-F4F955A729E4}"/>
              </a:ext>
            </a:extLst>
          </p:cNvPr>
          <p:cNvPicPr>
            <a:picLocks noChangeAspect="1"/>
          </p:cNvPicPr>
          <p:nvPr/>
        </p:nvPicPr>
        <p:blipFill>
          <a:blip r:embed="rId2"/>
          <a:stretch>
            <a:fillRect/>
          </a:stretch>
        </p:blipFill>
        <p:spPr>
          <a:xfrm>
            <a:off x="1137316" y="4437834"/>
            <a:ext cx="3771900" cy="1231900"/>
          </a:xfrm>
          <a:prstGeom prst="rect">
            <a:avLst/>
          </a:prstGeom>
        </p:spPr>
      </p:pic>
      <p:graphicFrame>
        <p:nvGraphicFramePr>
          <p:cNvPr id="29" name="Table 28">
            <a:extLst>
              <a:ext uri="{FF2B5EF4-FFF2-40B4-BE49-F238E27FC236}">
                <a16:creationId xmlns:a16="http://schemas.microsoft.com/office/drawing/2014/main" id="{63633DF7-7287-0400-4AAE-5AE80D8FA757}"/>
              </a:ext>
            </a:extLst>
          </p:cNvPr>
          <p:cNvGraphicFramePr>
            <a:graphicFrameLocks noGrp="1"/>
          </p:cNvGraphicFramePr>
          <p:nvPr/>
        </p:nvGraphicFramePr>
        <p:xfrm>
          <a:off x="971710" y="2874236"/>
          <a:ext cx="3672521" cy="1402727"/>
        </p:xfrm>
        <a:graphic>
          <a:graphicData uri="http://schemas.openxmlformats.org/drawingml/2006/table">
            <a:tbl>
              <a:tblPr>
                <a:tableStyleId>{2D5ABB26-0587-4C30-8999-92F81FD0307C}</a:tableStyleId>
              </a:tblPr>
              <a:tblGrid>
                <a:gridCol w="3672521">
                  <a:extLst>
                    <a:ext uri="{9D8B030D-6E8A-4147-A177-3AD203B41FA5}">
                      <a16:colId xmlns:a16="http://schemas.microsoft.com/office/drawing/2014/main" val="2886337695"/>
                    </a:ext>
                  </a:extLst>
                </a:gridCol>
              </a:tblGrid>
              <a:tr h="275622">
                <a:tc>
                  <a:txBody>
                    <a:bodyPr/>
                    <a:lstStyle/>
                    <a:p>
                      <a:pPr algn="ctr" fontAlgn="b"/>
                      <a:r>
                        <a:rPr lang="en-US" sz="2000" b="1" u="none" strike="noStrike" dirty="0">
                          <a:effectLst/>
                        </a:rPr>
                        <a:t>Thresholds</a:t>
                      </a:r>
                      <a:endParaRPr lang="en-US" sz="20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2660447"/>
                  </a:ext>
                </a:extLst>
              </a:tr>
              <a:tr h="459752">
                <a:tc>
                  <a:txBody>
                    <a:bodyPr/>
                    <a:lstStyle/>
                    <a:p>
                      <a:pPr algn="ctr" fontAlgn="b"/>
                      <a:r>
                        <a:rPr lang="en-US" sz="2000" u="none" strike="noStrike" dirty="0">
                          <a:effectLst/>
                        </a:rPr>
                        <a:t>% inhibition &gt; 50</a:t>
                      </a:r>
                      <a:endParaRPr lang="en-US" sz="20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78124503"/>
                  </a:ext>
                </a:extLst>
              </a:tr>
              <a:tr h="279498">
                <a:tc>
                  <a:txBody>
                    <a:bodyPr/>
                    <a:lstStyle/>
                    <a:p>
                      <a:pPr algn="ctr" fontAlgn="b"/>
                      <a:r>
                        <a:rPr lang="en-US" sz="2000" u="none" strike="noStrike">
                          <a:effectLst/>
                        </a:rPr>
                        <a:t>EC50 ≤ 10 µM</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55350695"/>
                  </a:ext>
                </a:extLst>
              </a:tr>
              <a:tr h="275622">
                <a:tc>
                  <a:txBody>
                    <a:bodyPr/>
                    <a:lstStyle/>
                    <a:p>
                      <a:pPr algn="ctr" fontAlgn="b"/>
                      <a:r>
                        <a:rPr lang="en-US" sz="2000" u="none" strike="noStrike" dirty="0">
                          <a:effectLst/>
                        </a:rPr>
                        <a:t>IC50 ≤ 10 µM</a:t>
                      </a:r>
                      <a:endParaRPr lang="en-US" sz="2000" b="0" i="0" u="none" strike="noStrike" dirty="0">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4828251"/>
                  </a:ext>
                </a:extLst>
              </a:tr>
            </a:tbl>
          </a:graphicData>
        </a:graphic>
      </p:graphicFrame>
      <p:pic>
        <p:nvPicPr>
          <p:cNvPr id="30" name="Content Placeholder 4" descr="Chart, bar chart&#10;&#10;Description automatically generated">
            <a:extLst>
              <a:ext uri="{FF2B5EF4-FFF2-40B4-BE49-F238E27FC236}">
                <a16:creationId xmlns:a16="http://schemas.microsoft.com/office/drawing/2014/main" id="{C62B4DBD-F8D1-248B-AAE9-66F90F909129}"/>
              </a:ext>
            </a:extLst>
          </p:cNvPr>
          <p:cNvPicPr>
            <a:picLocks noGrp="1" noChangeAspect="1"/>
          </p:cNvPicPr>
          <p:nvPr>
            <p:ph idx="1"/>
          </p:nvPr>
        </p:nvPicPr>
        <p:blipFill rotWithShape="1">
          <a:blip r:embed="rId3"/>
          <a:srcRect l="12698" t="-1" r="8014" b="10811"/>
          <a:stretch/>
        </p:blipFill>
        <p:spPr>
          <a:xfrm>
            <a:off x="6085522" y="1829206"/>
            <a:ext cx="4958684" cy="4092624"/>
          </a:xfrm>
          <a:prstGeom prst="rect">
            <a:avLst/>
          </a:prstGeom>
        </p:spPr>
      </p:pic>
      <p:sp>
        <p:nvSpPr>
          <p:cNvPr id="31" name="TextBox 30">
            <a:extLst>
              <a:ext uri="{FF2B5EF4-FFF2-40B4-BE49-F238E27FC236}">
                <a16:creationId xmlns:a16="http://schemas.microsoft.com/office/drawing/2014/main" id="{3B8A832B-68DA-F72A-CA85-2877F68EF977}"/>
              </a:ext>
            </a:extLst>
          </p:cNvPr>
          <p:cNvSpPr txBox="1"/>
          <p:nvPr/>
        </p:nvSpPr>
        <p:spPr>
          <a:xfrm rot="16200000">
            <a:off x="4699188" y="3756661"/>
            <a:ext cx="2339102" cy="369332"/>
          </a:xfrm>
          <a:prstGeom prst="rect">
            <a:avLst/>
          </a:prstGeom>
          <a:noFill/>
        </p:spPr>
        <p:txBody>
          <a:bodyPr wrap="none" rtlCol="0">
            <a:spAutoFit/>
          </a:bodyPr>
          <a:lstStyle/>
          <a:p>
            <a:r>
              <a:rPr lang="en-US" dirty="0"/>
              <a:t>Molecule ChEMBL ID</a:t>
            </a:r>
          </a:p>
        </p:txBody>
      </p:sp>
      <p:sp>
        <p:nvSpPr>
          <p:cNvPr id="32" name="TextBox 31">
            <a:extLst>
              <a:ext uri="{FF2B5EF4-FFF2-40B4-BE49-F238E27FC236}">
                <a16:creationId xmlns:a16="http://schemas.microsoft.com/office/drawing/2014/main" id="{539B944B-D7F2-F03B-10DC-A13B6993CB50}"/>
              </a:ext>
            </a:extLst>
          </p:cNvPr>
          <p:cNvSpPr txBox="1"/>
          <p:nvPr/>
        </p:nvSpPr>
        <p:spPr>
          <a:xfrm>
            <a:off x="8142633" y="5921830"/>
            <a:ext cx="844462" cy="369332"/>
          </a:xfrm>
          <a:prstGeom prst="rect">
            <a:avLst/>
          </a:prstGeom>
          <a:noFill/>
        </p:spPr>
        <p:txBody>
          <a:bodyPr wrap="none" rtlCol="0">
            <a:spAutoFit/>
          </a:bodyPr>
          <a:lstStyle/>
          <a:p>
            <a:r>
              <a:rPr lang="en-US" dirty="0"/>
              <a:t>Viruses</a:t>
            </a:r>
          </a:p>
        </p:txBody>
      </p:sp>
    </p:spTree>
    <p:extLst>
      <p:ext uri="{BB962C8B-B14F-4D97-AF65-F5344CB8AC3E}">
        <p14:creationId xmlns:p14="http://schemas.microsoft.com/office/powerpoint/2010/main" val="2607922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586F684-F854-BCCA-2055-C03D63E54892}"/>
              </a:ext>
            </a:extLst>
          </p:cNvPr>
          <p:cNvSpPr>
            <a:spLocks noGrp="1"/>
          </p:cNvSpPr>
          <p:nvPr>
            <p:ph type="sldNum" sz="quarter" idx="12"/>
          </p:nvPr>
        </p:nvSpPr>
        <p:spPr>
          <a:xfrm>
            <a:off x="11394765" y="6452678"/>
            <a:ext cx="524491"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590046-DA73-4BBF-84B5-C08E6F75191A}" type="slidenum">
              <a:rPr lang="en-US" smtClean="0"/>
              <a:pPr/>
              <a:t>37</a:t>
            </a:fld>
            <a:endParaRPr lang="en-US" dirty="0"/>
          </a:p>
        </p:txBody>
      </p:sp>
      <p:sp>
        <p:nvSpPr>
          <p:cNvPr id="4" name="Title 3">
            <a:extLst>
              <a:ext uri="{FF2B5EF4-FFF2-40B4-BE49-F238E27FC236}">
                <a16:creationId xmlns:a16="http://schemas.microsoft.com/office/drawing/2014/main" id="{3A71A8D7-1BCB-F5D2-1D55-6A5EDD9EC6C8}"/>
              </a:ext>
            </a:extLst>
          </p:cNvPr>
          <p:cNvSpPr>
            <a:spLocks noGrp="1"/>
          </p:cNvSpPr>
          <p:nvPr>
            <p:ph type="title"/>
          </p:nvPr>
        </p:nvSpPr>
        <p:spPr/>
        <p:txBody>
          <a:bodyPr/>
          <a:lstStyle/>
          <a:p>
            <a:r>
              <a:rPr lang="en-US" dirty="0"/>
              <a:t>Process of Hit Selection</a:t>
            </a:r>
          </a:p>
        </p:txBody>
      </p:sp>
      <p:sp>
        <p:nvSpPr>
          <p:cNvPr id="5" name="Rectangle 4">
            <a:extLst>
              <a:ext uri="{FF2B5EF4-FFF2-40B4-BE49-F238E27FC236}">
                <a16:creationId xmlns:a16="http://schemas.microsoft.com/office/drawing/2014/main" id="{D9DD961B-DE11-F875-BF8B-72CEEF9BFFB0}"/>
              </a:ext>
            </a:extLst>
          </p:cNvPr>
          <p:cNvSpPr/>
          <p:nvPr/>
        </p:nvSpPr>
        <p:spPr>
          <a:xfrm>
            <a:off x="-1" y="1341106"/>
            <a:ext cx="2408663" cy="44309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dirty="0"/>
              <a:t>Introduction</a:t>
            </a:r>
          </a:p>
        </p:txBody>
      </p:sp>
      <p:sp>
        <p:nvSpPr>
          <p:cNvPr id="6" name="Rectangle 5">
            <a:extLst>
              <a:ext uri="{FF2B5EF4-FFF2-40B4-BE49-F238E27FC236}">
                <a16:creationId xmlns:a16="http://schemas.microsoft.com/office/drawing/2014/main" id="{6FB7C746-2804-A7EC-2AF7-FB498CCB2AF1}"/>
              </a:ext>
            </a:extLst>
          </p:cNvPr>
          <p:cNvSpPr/>
          <p:nvPr/>
        </p:nvSpPr>
        <p:spPr>
          <a:xfrm>
            <a:off x="2408662" y="1341105"/>
            <a:ext cx="2408663" cy="44309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dirty="0"/>
              <a:t>Viruses</a:t>
            </a:r>
          </a:p>
        </p:txBody>
      </p:sp>
      <p:sp>
        <p:nvSpPr>
          <p:cNvPr id="7" name="Rectangle 6">
            <a:extLst>
              <a:ext uri="{FF2B5EF4-FFF2-40B4-BE49-F238E27FC236}">
                <a16:creationId xmlns:a16="http://schemas.microsoft.com/office/drawing/2014/main" id="{96B140E1-0FD4-48E5-6D4A-3A44927BF61D}"/>
              </a:ext>
            </a:extLst>
          </p:cNvPr>
          <p:cNvSpPr/>
          <p:nvPr/>
        </p:nvSpPr>
        <p:spPr>
          <a:xfrm>
            <a:off x="4817325" y="1341104"/>
            <a:ext cx="2408663" cy="44309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dirty="0"/>
              <a:t>Targets</a:t>
            </a:r>
          </a:p>
        </p:txBody>
      </p:sp>
      <p:sp>
        <p:nvSpPr>
          <p:cNvPr id="8" name="Rectangle 7">
            <a:extLst>
              <a:ext uri="{FF2B5EF4-FFF2-40B4-BE49-F238E27FC236}">
                <a16:creationId xmlns:a16="http://schemas.microsoft.com/office/drawing/2014/main" id="{E8B10EFD-8283-9C6B-90B7-8C7A3E6FB01C}"/>
              </a:ext>
            </a:extLst>
          </p:cNvPr>
          <p:cNvSpPr/>
          <p:nvPr/>
        </p:nvSpPr>
        <p:spPr>
          <a:xfrm>
            <a:off x="7225988" y="1341104"/>
            <a:ext cx="2408663" cy="44309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Compounds </a:t>
            </a:r>
          </a:p>
        </p:txBody>
      </p:sp>
      <p:sp>
        <p:nvSpPr>
          <p:cNvPr id="9" name="Rectangle 8">
            <a:extLst>
              <a:ext uri="{FF2B5EF4-FFF2-40B4-BE49-F238E27FC236}">
                <a16:creationId xmlns:a16="http://schemas.microsoft.com/office/drawing/2014/main" id="{F2A287A7-295D-C3E6-41B8-92DBA9EDF850}"/>
              </a:ext>
            </a:extLst>
          </p:cNvPr>
          <p:cNvSpPr/>
          <p:nvPr/>
        </p:nvSpPr>
        <p:spPr>
          <a:xfrm>
            <a:off x="9634651" y="1341103"/>
            <a:ext cx="2557349" cy="44309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dirty="0"/>
              <a:t>Conclusions</a:t>
            </a:r>
          </a:p>
        </p:txBody>
      </p:sp>
      <p:sp>
        <p:nvSpPr>
          <p:cNvPr id="10" name="Rectangle 9">
            <a:extLst>
              <a:ext uri="{FF2B5EF4-FFF2-40B4-BE49-F238E27FC236}">
                <a16:creationId xmlns:a16="http://schemas.microsoft.com/office/drawing/2014/main" id="{BF59EA6D-A7D3-764B-2CCF-2B1564619ECD}"/>
              </a:ext>
            </a:extLst>
          </p:cNvPr>
          <p:cNvSpPr/>
          <p:nvPr/>
        </p:nvSpPr>
        <p:spPr>
          <a:xfrm>
            <a:off x="272744" y="1970153"/>
            <a:ext cx="11646512" cy="73959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Table summarizing bioactivities across all viruses in phenotypic and target-based assays </a:t>
            </a:r>
          </a:p>
        </p:txBody>
      </p:sp>
      <p:sp>
        <p:nvSpPr>
          <p:cNvPr id="12" name="Rectangle 11">
            <a:extLst>
              <a:ext uri="{FF2B5EF4-FFF2-40B4-BE49-F238E27FC236}">
                <a16:creationId xmlns:a16="http://schemas.microsoft.com/office/drawing/2014/main" id="{4CA31B77-949E-EF30-8FD3-F15066BECBAA}"/>
              </a:ext>
            </a:extLst>
          </p:cNvPr>
          <p:cNvSpPr/>
          <p:nvPr/>
        </p:nvSpPr>
        <p:spPr>
          <a:xfrm>
            <a:off x="1066799" y="2970026"/>
            <a:ext cx="10058402" cy="719254"/>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Preliminary Selection of Compounds with Desired Activity Profile </a:t>
            </a:r>
          </a:p>
        </p:txBody>
      </p:sp>
      <p:sp>
        <p:nvSpPr>
          <p:cNvPr id="13" name="Rectangle 12">
            <a:extLst>
              <a:ext uri="{FF2B5EF4-FFF2-40B4-BE49-F238E27FC236}">
                <a16:creationId xmlns:a16="http://schemas.microsoft.com/office/drawing/2014/main" id="{DEEDEAB5-FB79-09FA-9EC9-4001CF71C4C0}"/>
              </a:ext>
            </a:extLst>
          </p:cNvPr>
          <p:cNvSpPr/>
          <p:nvPr/>
        </p:nvSpPr>
        <p:spPr>
          <a:xfrm>
            <a:off x="1983058" y="4016382"/>
            <a:ext cx="8684942" cy="71925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Analyze Compound Suitability </a:t>
            </a:r>
          </a:p>
        </p:txBody>
      </p:sp>
      <p:sp>
        <p:nvSpPr>
          <p:cNvPr id="14" name="Rectangle 13">
            <a:extLst>
              <a:ext uri="{FF2B5EF4-FFF2-40B4-BE49-F238E27FC236}">
                <a16:creationId xmlns:a16="http://schemas.microsoft.com/office/drawing/2014/main" id="{8CF3910A-FE36-0BEA-B800-0F926F202290}"/>
              </a:ext>
            </a:extLst>
          </p:cNvPr>
          <p:cNvSpPr/>
          <p:nvPr/>
        </p:nvSpPr>
        <p:spPr>
          <a:xfrm>
            <a:off x="1983059" y="4731917"/>
            <a:ext cx="2557352" cy="427379"/>
          </a:xfrm>
          <a:prstGeom prst="rect">
            <a:avLst/>
          </a:prstGeom>
          <a:solidFill>
            <a:srgbClr val="D7EE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Molecular Properties</a:t>
            </a:r>
          </a:p>
        </p:txBody>
      </p:sp>
      <p:sp>
        <p:nvSpPr>
          <p:cNvPr id="15" name="Rectangle 14">
            <a:extLst>
              <a:ext uri="{FF2B5EF4-FFF2-40B4-BE49-F238E27FC236}">
                <a16:creationId xmlns:a16="http://schemas.microsoft.com/office/drawing/2014/main" id="{E6166E35-A840-CB26-C04F-A4457F4ED3A3}"/>
              </a:ext>
            </a:extLst>
          </p:cNvPr>
          <p:cNvSpPr/>
          <p:nvPr/>
        </p:nvSpPr>
        <p:spPr>
          <a:xfrm>
            <a:off x="4540411" y="4731918"/>
            <a:ext cx="3111177" cy="427379"/>
          </a:xfrm>
          <a:prstGeom prst="rect">
            <a:avLst/>
          </a:prstGeom>
          <a:solidFill>
            <a:srgbClr val="D7EE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Assay Interference</a:t>
            </a:r>
          </a:p>
        </p:txBody>
      </p:sp>
      <p:sp>
        <p:nvSpPr>
          <p:cNvPr id="16" name="Rectangle 15">
            <a:extLst>
              <a:ext uri="{FF2B5EF4-FFF2-40B4-BE49-F238E27FC236}">
                <a16:creationId xmlns:a16="http://schemas.microsoft.com/office/drawing/2014/main" id="{E4A0DE7E-BA41-836F-5192-449B8798CB21}"/>
              </a:ext>
            </a:extLst>
          </p:cNvPr>
          <p:cNvSpPr/>
          <p:nvPr/>
        </p:nvSpPr>
        <p:spPr>
          <a:xfrm>
            <a:off x="7651588" y="4731918"/>
            <a:ext cx="3016412" cy="427379"/>
          </a:xfrm>
          <a:prstGeom prst="rect">
            <a:avLst/>
          </a:prstGeom>
          <a:solidFill>
            <a:srgbClr val="D7EE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Selectivity/Promiscuity</a:t>
            </a:r>
          </a:p>
        </p:txBody>
      </p:sp>
      <p:sp>
        <p:nvSpPr>
          <p:cNvPr id="19" name="Rectangle 18">
            <a:extLst>
              <a:ext uri="{FF2B5EF4-FFF2-40B4-BE49-F238E27FC236}">
                <a16:creationId xmlns:a16="http://schemas.microsoft.com/office/drawing/2014/main" id="{35CF074A-D8D2-7325-D3BD-4C8728F5DB13}"/>
              </a:ext>
            </a:extLst>
          </p:cNvPr>
          <p:cNvSpPr/>
          <p:nvPr/>
        </p:nvSpPr>
        <p:spPr>
          <a:xfrm>
            <a:off x="3832301" y="5516895"/>
            <a:ext cx="4527395" cy="807705"/>
          </a:xfrm>
          <a:prstGeom prst="rect">
            <a:avLst/>
          </a:prstGeom>
          <a:solidFill>
            <a:srgbClr val="55D0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Compounds for Purchase/Synthesis</a:t>
            </a:r>
          </a:p>
        </p:txBody>
      </p:sp>
    </p:spTree>
    <p:extLst>
      <p:ext uri="{BB962C8B-B14F-4D97-AF65-F5344CB8AC3E}">
        <p14:creationId xmlns:p14="http://schemas.microsoft.com/office/powerpoint/2010/main" val="405057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586F684-F854-BCCA-2055-C03D63E54892}"/>
              </a:ext>
            </a:extLst>
          </p:cNvPr>
          <p:cNvSpPr>
            <a:spLocks noGrp="1"/>
          </p:cNvSpPr>
          <p:nvPr>
            <p:ph type="sldNum" sz="quarter" idx="12"/>
          </p:nvPr>
        </p:nvSpPr>
        <p:spPr>
          <a:xfrm>
            <a:off x="11178541" y="5995779"/>
            <a:ext cx="524491"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590046-DA73-4BBF-84B5-C08E6F75191A}" type="slidenum">
              <a:rPr lang="en-US" smtClean="0"/>
              <a:pPr/>
              <a:t>38</a:t>
            </a:fld>
            <a:endParaRPr lang="en-US" dirty="0"/>
          </a:p>
        </p:txBody>
      </p:sp>
      <p:sp>
        <p:nvSpPr>
          <p:cNvPr id="4" name="Title 3">
            <a:extLst>
              <a:ext uri="{FF2B5EF4-FFF2-40B4-BE49-F238E27FC236}">
                <a16:creationId xmlns:a16="http://schemas.microsoft.com/office/drawing/2014/main" id="{3A71A8D7-1BCB-F5D2-1D55-6A5EDD9EC6C8}"/>
              </a:ext>
            </a:extLst>
          </p:cNvPr>
          <p:cNvSpPr>
            <a:spLocks noGrp="1"/>
          </p:cNvSpPr>
          <p:nvPr>
            <p:ph type="title"/>
          </p:nvPr>
        </p:nvSpPr>
        <p:spPr/>
        <p:txBody>
          <a:bodyPr/>
          <a:lstStyle/>
          <a:p>
            <a:r>
              <a:rPr lang="en-US" dirty="0"/>
              <a:t>Compounds with Desired Activity Profile</a:t>
            </a:r>
          </a:p>
        </p:txBody>
      </p:sp>
      <p:sp>
        <p:nvSpPr>
          <p:cNvPr id="25" name="Rectangle 24">
            <a:extLst>
              <a:ext uri="{FF2B5EF4-FFF2-40B4-BE49-F238E27FC236}">
                <a16:creationId xmlns:a16="http://schemas.microsoft.com/office/drawing/2014/main" id="{A6E2AEF8-1F20-8B8F-9E25-83DFBB4C3B00}"/>
              </a:ext>
            </a:extLst>
          </p:cNvPr>
          <p:cNvSpPr/>
          <p:nvPr/>
        </p:nvSpPr>
        <p:spPr>
          <a:xfrm>
            <a:off x="344352" y="1877532"/>
            <a:ext cx="2648607" cy="1929079"/>
          </a:xfrm>
          <a:prstGeom prst="rect">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E651BDB9-BDFB-D7D0-61E1-137F35E29D27}"/>
              </a:ext>
            </a:extLst>
          </p:cNvPr>
          <p:cNvSpPr/>
          <p:nvPr/>
        </p:nvSpPr>
        <p:spPr>
          <a:xfrm>
            <a:off x="344352" y="3906364"/>
            <a:ext cx="2648607" cy="2189636"/>
          </a:xfrm>
          <a:prstGeom prst="rect">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B90F5265-4F34-FBA7-B8E2-3D32A6C0FB73}"/>
              </a:ext>
            </a:extLst>
          </p:cNvPr>
          <p:cNvSpPr/>
          <p:nvPr/>
        </p:nvSpPr>
        <p:spPr>
          <a:xfrm>
            <a:off x="3156825" y="1877532"/>
            <a:ext cx="2648607" cy="1929079"/>
          </a:xfrm>
          <a:prstGeom prst="rect">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708CE0A1-D799-DA3C-EC9F-D587D4563F74}"/>
              </a:ext>
            </a:extLst>
          </p:cNvPr>
          <p:cNvSpPr/>
          <p:nvPr/>
        </p:nvSpPr>
        <p:spPr>
          <a:xfrm>
            <a:off x="3156825" y="3906364"/>
            <a:ext cx="2648607" cy="2189636"/>
          </a:xfrm>
          <a:prstGeom prst="rect">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5B47F30C-9B92-2735-698C-0B4D2DFB9F19}"/>
              </a:ext>
            </a:extLst>
          </p:cNvPr>
          <p:cNvSpPr/>
          <p:nvPr/>
        </p:nvSpPr>
        <p:spPr>
          <a:xfrm>
            <a:off x="5969298" y="1877532"/>
            <a:ext cx="2648607" cy="1929079"/>
          </a:xfrm>
          <a:prstGeom prst="rect">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1546B3F7-9063-4BBD-8E29-48D2BC1F5525}"/>
              </a:ext>
            </a:extLst>
          </p:cNvPr>
          <p:cNvSpPr/>
          <p:nvPr/>
        </p:nvSpPr>
        <p:spPr>
          <a:xfrm>
            <a:off x="5969298" y="3906364"/>
            <a:ext cx="2648607" cy="2189636"/>
          </a:xfrm>
          <a:prstGeom prst="rect">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2DE6478A-9390-1962-2F79-04F13E5D1044}"/>
              </a:ext>
            </a:extLst>
          </p:cNvPr>
          <p:cNvSpPr/>
          <p:nvPr/>
        </p:nvSpPr>
        <p:spPr>
          <a:xfrm>
            <a:off x="8781771" y="1877532"/>
            <a:ext cx="2648607" cy="1929079"/>
          </a:xfrm>
          <a:prstGeom prst="rect">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DACCB8E9-A5E3-E48C-8EFF-073C3CABDED9}"/>
              </a:ext>
            </a:extLst>
          </p:cNvPr>
          <p:cNvSpPr/>
          <p:nvPr/>
        </p:nvSpPr>
        <p:spPr>
          <a:xfrm>
            <a:off x="8781771" y="3906364"/>
            <a:ext cx="2648607" cy="2189636"/>
          </a:xfrm>
          <a:prstGeom prst="rect">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A3EAE095-E900-159A-84E5-E9413C83F46A}"/>
              </a:ext>
            </a:extLst>
          </p:cNvPr>
          <p:cNvSpPr txBox="1"/>
          <p:nvPr/>
        </p:nvSpPr>
        <p:spPr>
          <a:xfrm>
            <a:off x="409312" y="2881473"/>
            <a:ext cx="2550816" cy="923330"/>
          </a:xfrm>
          <a:prstGeom prst="rect">
            <a:avLst/>
          </a:prstGeom>
          <a:noFill/>
        </p:spPr>
        <p:txBody>
          <a:bodyPr wrap="square">
            <a:spAutoFit/>
          </a:bodyPr>
          <a:lstStyle/>
          <a:p>
            <a:pPr algn="ctr"/>
            <a:r>
              <a:rPr lang="en-US" dirty="0"/>
              <a:t>Active in 1+ phenotypic assay(s) in 2+ different viruses </a:t>
            </a:r>
          </a:p>
        </p:txBody>
      </p:sp>
      <p:sp>
        <p:nvSpPr>
          <p:cNvPr id="38" name="TextBox 37">
            <a:extLst>
              <a:ext uri="{FF2B5EF4-FFF2-40B4-BE49-F238E27FC236}">
                <a16:creationId xmlns:a16="http://schemas.microsoft.com/office/drawing/2014/main" id="{8E663E99-84FD-4FF3-353E-5688571CB488}"/>
              </a:ext>
            </a:extLst>
          </p:cNvPr>
          <p:cNvSpPr txBox="1"/>
          <p:nvPr/>
        </p:nvSpPr>
        <p:spPr>
          <a:xfrm>
            <a:off x="3123994" y="2883281"/>
            <a:ext cx="2681438" cy="923330"/>
          </a:xfrm>
          <a:prstGeom prst="rect">
            <a:avLst/>
          </a:prstGeom>
          <a:noFill/>
        </p:spPr>
        <p:txBody>
          <a:bodyPr wrap="square">
            <a:spAutoFit/>
          </a:bodyPr>
          <a:lstStyle/>
          <a:p>
            <a:pPr algn="ctr"/>
            <a:r>
              <a:rPr lang="en-US" dirty="0"/>
              <a:t>Active in 1+ target-based assay(s) in 2+ different viruses</a:t>
            </a:r>
          </a:p>
        </p:txBody>
      </p:sp>
      <p:sp>
        <p:nvSpPr>
          <p:cNvPr id="40" name="TextBox 39">
            <a:extLst>
              <a:ext uri="{FF2B5EF4-FFF2-40B4-BE49-F238E27FC236}">
                <a16:creationId xmlns:a16="http://schemas.microsoft.com/office/drawing/2014/main" id="{8E41EC3D-9BB4-E97E-F2AC-9D2BE100A2B0}"/>
              </a:ext>
            </a:extLst>
          </p:cNvPr>
          <p:cNvSpPr txBox="1"/>
          <p:nvPr/>
        </p:nvSpPr>
        <p:spPr>
          <a:xfrm>
            <a:off x="5969298" y="2881473"/>
            <a:ext cx="2648607" cy="923330"/>
          </a:xfrm>
          <a:prstGeom prst="rect">
            <a:avLst/>
          </a:prstGeom>
          <a:noFill/>
        </p:spPr>
        <p:txBody>
          <a:bodyPr wrap="square">
            <a:spAutoFit/>
          </a:bodyPr>
          <a:lstStyle/>
          <a:p>
            <a:pPr algn="ctr"/>
            <a:r>
              <a:rPr lang="en-US" dirty="0"/>
              <a:t>Active in 1+ target-based assay(s) in 2+ different viral proteins</a:t>
            </a:r>
          </a:p>
        </p:txBody>
      </p:sp>
      <p:sp>
        <p:nvSpPr>
          <p:cNvPr id="42" name="TextBox 41">
            <a:extLst>
              <a:ext uri="{FF2B5EF4-FFF2-40B4-BE49-F238E27FC236}">
                <a16:creationId xmlns:a16="http://schemas.microsoft.com/office/drawing/2014/main" id="{FFEBB4B9-5263-CBEE-60FB-054A4C32488A}"/>
              </a:ext>
            </a:extLst>
          </p:cNvPr>
          <p:cNvSpPr txBox="1"/>
          <p:nvPr/>
        </p:nvSpPr>
        <p:spPr>
          <a:xfrm>
            <a:off x="8756421" y="2842071"/>
            <a:ext cx="2648607" cy="923330"/>
          </a:xfrm>
          <a:prstGeom prst="rect">
            <a:avLst/>
          </a:prstGeom>
          <a:noFill/>
        </p:spPr>
        <p:txBody>
          <a:bodyPr wrap="square">
            <a:spAutoFit/>
          </a:bodyPr>
          <a:lstStyle/>
          <a:p>
            <a:pPr algn="ctr"/>
            <a:r>
              <a:rPr lang="en-US" dirty="0"/>
              <a:t>Active in 1+ phenotypic assay(s) and 1+ target-based assay(s)</a:t>
            </a:r>
          </a:p>
        </p:txBody>
      </p:sp>
      <p:sp>
        <p:nvSpPr>
          <p:cNvPr id="46" name="TextBox 45">
            <a:extLst>
              <a:ext uri="{FF2B5EF4-FFF2-40B4-BE49-F238E27FC236}">
                <a16:creationId xmlns:a16="http://schemas.microsoft.com/office/drawing/2014/main" id="{67D7AB86-0981-BA0C-BF60-6DFCBA7F78B5}"/>
              </a:ext>
            </a:extLst>
          </p:cNvPr>
          <p:cNvSpPr txBox="1"/>
          <p:nvPr/>
        </p:nvSpPr>
        <p:spPr>
          <a:xfrm>
            <a:off x="3156825" y="4870903"/>
            <a:ext cx="2648607" cy="923330"/>
          </a:xfrm>
          <a:prstGeom prst="rect">
            <a:avLst/>
          </a:prstGeom>
          <a:noFill/>
        </p:spPr>
        <p:txBody>
          <a:bodyPr wrap="square">
            <a:spAutoFit/>
          </a:bodyPr>
          <a:lstStyle/>
          <a:p>
            <a:pPr algn="ctr"/>
            <a:r>
              <a:rPr lang="en-US" dirty="0"/>
              <a:t>Active in 1+ phenotypic assay(s) and Untested in 1+ target-based assay(s)</a:t>
            </a:r>
          </a:p>
        </p:txBody>
      </p:sp>
      <p:pic>
        <p:nvPicPr>
          <p:cNvPr id="47" name="Graphic 46" descr="Covid-19 with solid fill">
            <a:extLst>
              <a:ext uri="{FF2B5EF4-FFF2-40B4-BE49-F238E27FC236}">
                <a16:creationId xmlns:a16="http://schemas.microsoft.com/office/drawing/2014/main" id="{B94E964D-DFFB-3803-8DDD-D4CFCA8DD0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8222" y="2020892"/>
            <a:ext cx="923901" cy="923901"/>
          </a:xfrm>
          <a:prstGeom prst="rect">
            <a:avLst/>
          </a:prstGeom>
        </p:spPr>
      </p:pic>
      <p:pic>
        <p:nvPicPr>
          <p:cNvPr id="48" name="Graphic 47" descr="Covid-19 with solid fill">
            <a:extLst>
              <a:ext uri="{FF2B5EF4-FFF2-40B4-BE49-F238E27FC236}">
                <a16:creationId xmlns:a16="http://schemas.microsoft.com/office/drawing/2014/main" id="{E9A2E43E-566A-2C7B-CC59-1109C0507A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30447" y="2020892"/>
            <a:ext cx="913426" cy="913426"/>
          </a:xfrm>
          <a:prstGeom prst="rect">
            <a:avLst/>
          </a:prstGeom>
        </p:spPr>
      </p:pic>
      <p:pic>
        <p:nvPicPr>
          <p:cNvPr id="55" name="Picture 54">
            <a:extLst>
              <a:ext uri="{FF2B5EF4-FFF2-40B4-BE49-F238E27FC236}">
                <a16:creationId xmlns:a16="http://schemas.microsoft.com/office/drawing/2014/main" id="{C611D5BA-89CC-88B7-CA70-0E27CC4F21A9}"/>
              </a:ext>
            </a:extLst>
          </p:cNvPr>
          <p:cNvPicPr>
            <a:picLocks noChangeAspect="1"/>
          </p:cNvPicPr>
          <p:nvPr/>
        </p:nvPicPr>
        <p:blipFill>
          <a:blip r:embed="rId7"/>
          <a:stretch>
            <a:fillRect/>
          </a:stretch>
        </p:blipFill>
        <p:spPr>
          <a:xfrm>
            <a:off x="3887767" y="2020892"/>
            <a:ext cx="1153891" cy="865418"/>
          </a:xfrm>
          <a:prstGeom prst="rect">
            <a:avLst/>
          </a:prstGeom>
        </p:spPr>
      </p:pic>
      <p:pic>
        <p:nvPicPr>
          <p:cNvPr id="58" name="Graphic 57" descr="Covid-19 with solid fill">
            <a:extLst>
              <a:ext uri="{FF2B5EF4-FFF2-40B4-BE49-F238E27FC236}">
                <a16:creationId xmlns:a16="http://schemas.microsoft.com/office/drawing/2014/main" id="{0BA34C75-44DC-98F7-D70B-0E40992223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29119" y="1979056"/>
            <a:ext cx="923901" cy="923901"/>
          </a:xfrm>
          <a:prstGeom prst="rect">
            <a:avLst/>
          </a:prstGeom>
        </p:spPr>
      </p:pic>
      <p:pic>
        <p:nvPicPr>
          <p:cNvPr id="59" name="Graphic 58" descr="Covid-19 with solid fill">
            <a:extLst>
              <a:ext uri="{FF2B5EF4-FFF2-40B4-BE49-F238E27FC236}">
                <a16:creationId xmlns:a16="http://schemas.microsoft.com/office/drawing/2014/main" id="{F4437DFC-0DDC-FD8B-566A-13E84F729F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97468" y="1974456"/>
            <a:ext cx="913426" cy="913426"/>
          </a:xfrm>
          <a:prstGeom prst="rect">
            <a:avLst/>
          </a:prstGeom>
        </p:spPr>
      </p:pic>
      <p:pic>
        <p:nvPicPr>
          <p:cNvPr id="60" name="Picture 59">
            <a:extLst>
              <a:ext uri="{FF2B5EF4-FFF2-40B4-BE49-F238E27FC236}">
                <a16:creationId xmlns:a16="http://schemas.microsoft.com/office/drawing/2014/main" id="{335FEC15-436C-1BE5-6B33-6D2D4B11E7CA}"/>
              </a:ext>
            </a:extLst>
          </p:cNvPr>
          <p:cNvPicPr>
            <a:picLocks noChangeAspect="1"/>
          </p:cNvPicPr>
          <p:nvPr/>
        </p:nvPicPr>
        <p:blipFill>
          <a:blip r:embed="rId7"/>
          <a:stretch>
            <a:fillRect/>
          </a:stretch>
        </p:blipFill>
        <p:spPr>
          <a:xfrm>
            <a:off x="6011500" y="2036717"/>
            <a:ext cx="1153891" cy="865418"/>
          </a:xfrm>
          <a:prstGeom prst="rect">
            <a:avLst/>
          </a:prstGeom>
        </p:spPr>
      </p:pic>
      <p:pic>
        <p:nvPicPr>
          <p:cNvPr id="62" name="Picture 61">
            <a:extLst>
              <a:ext uri="{FF2B5EF4-FFF2-40B4-BE49-F238E27FC236}">
                <a16:creationId xmlns:a16="http://schemas.microsoft.com/office/drawing/2014/main" id="{3A3DA9B8-A088-866F-C95A-D2FF6D5786A8}"/>
              </a:ext>
            </a:extLst>
          </p:cNvPr>
          <p:cNvPicPr>
            <a:picLocks noChangeAspect="1"/>
          </p:cNvPicPr>
          <p:nvPr/>
        </p:nvPicPr>
        <p:blipFill rotWithShape="1">
          <a:blip r:embed="rId8">
            <a:extLst>
              <a:ext uri="{BEBA8EAE-BF5A-486C-A8C5-ECC9F3942E4B}">
                <a14:imgProps xmlns:a14="http://schemas.microsoft.com/office/drawing/2010/main">
                  <a14:imgLayer r:embed="rId9">
                    <a14:imgEffect>
                      <a14:saturation sat="0"/>
                    </a14:imgEffect>
                  </a14:imgLayer>
                </a14:imgProps>
              </a:ext>
            </a:extLst>
          </a:blip>
          <a:srcRect b="24393"/>
          <a:stretch/>
        </p:blipFill>
        <p:spPr>
          <a:xfrm rot="10800000" flipH="1">
            <a:off x="7434861" y="2175411"/>
            <a:ext cx="1153891" cy="654317"/>
          </a:xfrm>
          <a:prstGeom prst="rect">
            <a:avLst/>
          </a:prstGeom>
        </p:spPr>
      </p:pic>
      <p:pic>
        <p:nvPicPr>
          <p:cNvPr id="61" name="Graphic 60" descr="Covid-19 with solid fill">
            <a:extLst>
              <a:ext uri="{FF2B5EF4-FFF2-40B4-BE49-F238E27FC236}">
                <a16:creationId xmlns:a16="http://schemas.microsoft.com/office/drawing/2014/main" id="{B6F2A50B-C41C-9286-70BA-3660EAA5E9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00909" y="1991650"/>
            <a:ext cx="923901" cy="923901"/>
          </a:xfrm>
          <a:prstGeom prst="rect">
            <a:avLst/>
          </a:prstGeom>
        </p:spPr>
      </p:pic>
      <p:pic>
        <p:nvPicPr>
          <p:cNvPr id="63" name="Graphic 62" descr="Covid-19 with solid fill">
            <a:extLst>
              <a:ext uri="{FF2B5EF4-FFF2-40B4-BE49-F238E27FC236}">
                <a16:creationId xmlns:a16="http://schemas.microsoft.com/office/drawing/2014/main" id="{0FED46C7-0CB5-FF75-D738-ABC5B871B9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56463" y="1965784"/>
            <a:ext cx="923901" cy="923901"/>
          </a:xfrm>
          <a:prstGeom prst="rect">
            <a:avLst/>
          </a:prstGeom>
        </p:spPr>
      </p:pic>
      <p:pic>
        <p:nvPicPr>
          <p:cNvPr id="64" name="Picture 63">
            <a:extLst>
              <a:ext uri="{FF2B5EF4-FFF2-40B4-BE49-F238E27FC236}">
                <a16:creationId xmlns:a16="http://schemas.microsoft.com/office/drawing/2014/main" id="{8D6A1DE8-3D6A-6B2D-2CB6-A0F0848FD9B2}"/>
              </a:ext>
            </a:extLst>
          </p:cNvPr>
          <p:cNvPicPr>
            <a:picLocks noChangeAspect="1"/>
          </p:cNvPicPr>
          <p:nvPr/>
        </p:nvPicPr>
        <p:blipFill>
          <a:blip r:embed="rId7"/>
          <a:stretch>
            <a:fillRect/>
          </a:stretch>
        </p:blipFill>
        <p:spPr>
          <a:xfrm>
            <a:off x="10080364" y="2036717"/>
            <a:ext cx="1153891" cy="865418"/>
          </a:xfrm>
          <a:prstGeom prst="rect">
            <a:avLst/>
          </a:prstGeom>
        </p:spPr>
      </p:pic>
      <p:sp>
        <p:nvSpPr>
          <p:cNvPr id="65" name="TextBox 64">
            <a:extLst>
              <a:ext uri="{FF2B5EF4-FFF2-40B4-BE49-F238E27FC236}">
                <a16:creationId xmlns:a16="http://schemas.microsoft.com/office/drawing/2014/main" id="{1A71FA7A-96BA-2610-2928-B865B423190C}"/>
              </a:ext>
            </a:extLst>
          </p:cNvPr>
          <p:cNvSpPr txBox="1"/>
          <p:nvPr/>
        </p:nvSpPr>
        <p:spPr>
          <a:xfrm>
            <a:off x="342622" y="4852253"/>
            <a:ext cx="2748537" cy="923330"/>
          </a:xfrm>
          <a:prstGeom prst="rect">
            <a:avLst/>
          </a:prstGeom>
          <a:noFill/>
        </p:spPr>
        <p:txBody>
          <a:bodyPr wrap="square">
            <a:spAutoFit/>
          </a:bodyPr>
          <a:lstStyle/>
          <a:p>
            <a:pPr algn="ctr"/>
            <a:r>
              <a:rPr lang="en-US" dirty="0"/>
              <a:t>Untested in 1+ phenotypic assay(s) and active in 1+ target-based assay(s)</a:t>
            </a:r>
          </a:p>
        </p:txBody>
      </p:sp>
      <p:sp>
        <p:nvSpPr>
          <p:cNvPr id="69" name="TextBox 68">
            <a:extLst>
              <a:ext uri="{FF2B5EF4-FFF2-40B4-BE49-F238E27FC236}">
                <a16:creationId xmlns:a16="http://schemas.microsoft.com/office/drawing/2014/main" id="{9DBE6CDC-DFB1-8050-EFCD-E57739DBA986}"/>
              </a:ext>
            </a:extLst>
          </p:cNvPr>
          <p:cNvSpPr txBox="1"/>
          <p:nvPr/>
        </p:nvSpPr>
        <p:spPr>
          <a:xfrm>
            <a:off x="148901" y="1143651"/>
            <a:ext cx="11285462" cy="461665"/>
          </a:xfrm>
          <a:prstGeom prst="rect">
            <a:avLst/>
          </a:prstGeom>
          <a:noFill/>
        </p:spPr>
        <p:txBody>
          <a:bodyPr wrap="none" rtlCol="0">
            <a:spAutoFit/>
          </a:bodyPr>
          <a:lstStyle/>
          <a:p>
            <a:r>
              <a:rPr lang="en-US" sz="2400" dirty="0"/>
              <a:t>Set the following criteria for selecting interesting compounds </a:t>
            </a:r>
            <a:r>
              <a:rPr lang="en-US" sz="2400" b="1" dirty="0"/>
              <a:t>tested in 2+ assays</a:t>
            </a:r>
          </a:p>
        </p:txBody>
      </p:sp>
      <p:pic>
        <p:nvPicPr>
          <p:cNvPr id="70" name="Graphic 69" descr="Covid-19 with solid fill">
            <a:extLst>
              <a:ext uri="{FF2B5EF4-FFF2-40B4-BE49-F238E27FC236}">
                <a16:creationId xmlns:a16="http://schemas.microsoft.com/office/drawing/2014/main" id="{E37F8C6C-2E05-5578-5675-2D3AB238A9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70743" y="3997982"/>
            <a:ext cx="923901" cy="923901"/>
          </a:xfrm>
          <a:prstGeom prst="rect">
            <a:avLst/>
          </a:prstGeom>
        </p:spPr>
      </p:pic>
      <p:pic>
        <p:nvPicPr>
          <p:cNvPr id="72" name="Picture 71">
            <a:extLst>
              <a:ext uri="{FF2B5EF4-FFF2-40B4-BE49-F238E27FC236}">
                <a16:creationId xmlns:a16="http://schemas.microsoft.com/office/drawing/2014/main" id="{350F0D98-66EF-E461-5275-0787137FB773}"/>
              </a:ext>
            </a:extLst>
          </p:cNvPr>
          <p:cNvPicPr>
            <a:picLocks noChangeAspect="1"/>
          </p:cNvPicPr>
          <p:nvPr/>
        </p:nvPicPr>
        <p:blipFill rotWithShape="1">
          <a:blip r:embed="rId8">
            <a:extLst>
              <a:ext uri="{BEBA8EAE-BF5A-486C-A8C5-ECC9F3942E4B}">
                <a14:imgProps xmlns:a14="http://schemas.microsoft.com/office/drawing/2010/main">
                  <a14:imgLayer r:embed="rId10">
                    <a14:imgEffect>
                      <a14:saturation sat="0"/>
                    </a14:imgEffect>
                  </a14:imgLayer>
                </a14:imgProps>
              </a:ext>
            </a:extLst>
          </a:blip>
          <a:srcRect b="24393"/>
          <a:stretch/>
        </p:blipFill>
        <p:spPr>
          <a:xfrm rot="10800000" flipH="1">
            <a:off x="4361647" y="4116833"/>
            <a:ext cx="1153891" cy="654317"/>
          </a:xfrm>
          <a:prstGeom prst="rect">
            <a:avLst/>
          </a:prstGeom>
        </p:spPr>
      </p:pic>
      <p:sp>
        <p:nvSpPr>
          <p:cNvPr id="73" name="TextBox 72">
            <a:extLst>
              <a:ext uri="{FF2B5EF4-FFF2-40B4-BE49-F238E27FC236}">
                <a16:creationId xmlns:a16="http://schemas.microsoft.com/office/drawing/2014/main" id="{DD2DBE16-9496-B995-E1AB-68B26848D364}"/>
              </a:ext>
            </a:extLst>
          </p:cNvPr>
          <p:cNvSpPr txBox="1"/>
          <p:nvPr/>
        </p:nvSpPr>
        <p:spPr>
          <a:xfrm>
            <a:off x="4729461" y="3641642"/>
            <a:ext cx="620683" cy="1569660"/>
          </a:xfrm>
          <a:prstGeom prst="rect">
            <a:avLst/>
          </a:prstGeom>
          <a:noFill/>
        </p:spPr>
        <p:txBody>
          <a:bodyPr wrap="none" rtlCol="0">
            <a:spAutoFit/>
          </a:bodyPr>
          <a:lstStyle/>
          <a:p>
            <a:r>
              <a:rPr lang="en-US" sz="9600" dirty="0">
                <a:solidFill>
                  <a:srgbClr val="C00000"/>
                </a:solidFill>
              </a:rPr>
              <a:t>?</a:t>
            </a:r>
          </a:p>
        </p:txBody>
      </p:sp>
      <p:pic>
        <p:nvPicPr>
          <p:cNvPr id="74" name="Graphic 73" descr="Covid-19 with solid fill">
            <a:extLst>
              <a:ext uri="{FF2B5EF4-FFF2-40B4-BE49-F238E27FC236}">
                <a16:creationId xmlns:a16="http://schemas.microsoft.com/office/drawing/2014/main" id="{B5F7DE1F-49A6-D707-7B90-E2A37BDF1D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2633" y="3963391"/>
            <a:ext cx="923901" cy="923901"/>
          </a:xfrm>
          <a:prstGeom prst="rect">
            <a:avLst/>
          </a:prstGeom>
        </p:spPr>
      </p:pic>
      <p:sp>
        <p:nvSpPr>
          <p:cNvPr id="75" name="TextBox 74">
            <a:extLst>
              <a:ext uri="{FF2B5EF4-FFF2-40B4-BE49-F238E27FC236}">
                <a16:creationId xmlns:a16="http://schemas.microsoft.com/office/drawing/2014/main" id="{81899977-1E2D-35EA-B46D-A10B937D6CE5}"/>
              </a:ext>
            </a:extLst>
          </p:cNvPr>
          <p:cNvSpPr txBox="1"/>
          <p:nvPr/>
        </p:nvSpPr>
        <p:spPr>
          <a:xfrm>
            <a:off x="842470" y="3614984"/>
            <a:ext cx="620683" cy="1569660"/>
          </a:xfrm>
          <a:prstGeom prst="rect">
            <a:avLst/>
          </a:prstGeom>
          <a:noFill/>
        </p:spPr>
        <p:txBody>
          <a:bodyPr wrap="none" rtlCol="0">
            <a:spAutoFit/>
          </a:bodyPr>
          <a:lstStyle/>
          <a:p>
            <a:r>
              <a:rPr lang="en-US" sz="9600" dirty="0">
                <a:solidFill>
                  <a:srgbClr val="C00000"/>
                </a:solidFill>
              </a:rPr>
              <a:t>?</a:t>
            </a:r>
          </a:p>
        </p:txBody>
      </p:sp>
      <p:pic>
        <p:nvPicPr>
          <p:cNvPr id="76" name="Picture 75">
            <a:extLst>
              <a:ext uri="{FF2B5EF4-FFF2-40B4-BE49-F238E27FC236}">
                <a16:creationId xmlns:a16="http://schemas.microsoft.com/office/drawing/2014/main" id="{22063809-447F-EA87-1703-E42A877A71A8}"/>
              </a:ext>
            </a:extLst>
          </p:cNvPr>
          <p:cNvPicPr>
            <a:picLocks noChangeAspect="1"/>
          </p:cNvPicPr>
          <p:nvPr/>
        </p:nvPicPr>
        <p:blipFill>
          <a:blip r:embed="rId7"/>
          <a:stretch>
            <a:fillRect/>
          </a:stretch>
        </p:blipFill>
        <p:spPr>
          <a:xfrm>
            <a:off x="1542767" y="4008573"/>
            <a:ext cx="1153891" cy="865418"/>
          </a:xfrm>
          <a:prstGeom prst="rect">
            <a:avLst/>
          </a:prstGeom>
        </p:spPr>
      </p:pic>
      <p:sp>
        <p:nvSpPr>
          <p:cNvPr id="77" name="TextBox 76">
            <a:extLst>
              <a:ext uri="{FF2B5EF4-FFF2-40B4-BE49-F238E27FC236}">
                <a16:creationId xmlns:a16="http://schemas.microsoft.com/office/drawing/2014/main" id="{279FFBE9-494B-EF3A-10E7-7F410ECD4C41}"/>
              </a:ext>
            </a:extLst>
          </p:cNvPr>
          <p:cNvSpPr txBox="1"/>
          <p:nvPr/>
        </p:nvSpPr>
        <p:spPr>
          <a:xfrm>
            <a:off x="8797306" y="4888422"/>
            <a:ext cx="2550816" cy="923330"/>
          </a:xfrm>
          <a:prstGeom prst="rect">
            <a:avLst/>
          </a:prstGeom>
          <a:noFill/>
        </p:spPr>
        <p:txBody>
          <a:bodyPr wrap="square">
            <a:spAutoFit/>
          </a:bodyPr>
          <a:lstStyle/>
          <a:p>
            <a:pPr algn="ctr"/>
            <a:r>
              <a:rPr lang="en-US" dirty="0"/>
              <a:t>Active in 1+ phenotypic assay(s) and inactive in 1+ target-based assay(s)</a:t>
            </a:r>
          </a:p>
        </p:txBody>
      </p:sp>
      <p:pic>
        <p:nvPicPr>
          <p:cNvPr id="78" name="Graphic 77" descr="Covid-19 with solid fill">
            <a:extLst>
              <a:ext uri="{FF2B5EF4-FFF2-40B4-BE49-F238E27FC236}">
                <a16:creationId xmlns:a16="http://schemas.microsoft.com/office/drawing/2014/main" id="{A861DD3D-7DE5-7AB1-D168-9EE3E865C4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05244" y="3982040"/>
            <a:ext cx="923901" cy="923901"/>
          </a:xfrm>
          <a:prstGeom prst="rect">
            <a:avLst/>
          </a:prstGeom>
        </p:spPr>
      </p:pic>
      <p:pic>
        <p:nvPicPr>
          <p:cNvPr id="79" name="Picture 78">
            <a:extLst>
              <a:ext uri="{FF2B5EF4-FFF2-40B4-BE49-F238E27FC236}">
                <a16:creationId xmlns:a16="http://schemas.microsoft.com/office/drawing/2014/main" id="{90CAE892-8741-A09B-092D-10CBB6165C57}"/>
              </a:ext>
            </a:extLst>
          </p:cNvPr>
          <p:cNvPicPr>
            <a:picLocks noChangeAspect="1"/>
          </p:cNvPicPr>
          <p:nvPr/>
        </p:nvPicPr>
        <p:blipFill>
          <a:blip r:embed="rId7"/>
          <a:stretch>
            <a:fillRect/>
          </a:stretch>
        </p:blipFill>
        <p:spPr>
          <a:xfrm>
            <a:off x="10084573" y="4003274"/>
            <a:ext cx="1153891" cy="865418"/>
          </a:xfrm>
          <a:prstGeom prst="rect">
            <a:avLst/>
          </a:prstGeom>
        </p:spPr>
      </p:pic>
      <p:sp>
        <p:nvSpPr>
          <p:cNvPr id="80" name="TextBox 79">
            <a:extLst>
              <a:ext uri="{FF2B5EF4-FFF2-40B4-BE49-F238E27FC236}">
                <a16:creationId xmlns:a16="http://schemas.microsoft.com/office/drawing/2014/main" id="{D41C0BC8-28F5-2C02-C64B-E232235E4D07}"/>
              </a:ext>
            </a:extLst>
          </p:cNvPr>
          <p:cNvSpPr txBox="1"/>
          <p:nvPr/>
        </p:nvSpPr>
        <p:spPr>
          <a:xfrm>
            <a:off x="10087636" y="3612563"/>
            <a:ext cx="1107996" cy="1569660"/>
          </a:xfrm>
          <a:prstGeom prst="rect">
            <a:avLst/>
          </a:prstGeom>
          <a:noFill/>
        </p:spPr>
        <p:txBody>
          <a:bodyPr wrap="none" rtlCol="0">
            <a:spAutoFit/>
          </a:bodyPr>
          <a:lstStyle/>
          <a:p>
            <a:r>
              <a:rPr lang="en-US" sz="9600" dirty="0">
                <a:solidFill>
                  <a:srgbClr val="C00000"/>
                </a:solidFill>
              </a:rPr>
              <a:t>X</a:t>
            </a:r>
          </a:p>
        </p:txBody>
      </p:sp>
      <p:sp>
        <p:nvSpPr>
          <p:cNvPr id="81" name="TextBox 80">
            <a:extLst>
              <a:ext uri="{FF2B5EF4-FFF2-40B4-BE49-F238E27FC236}">
                <a16:creationId xmlns:a16="http://schemas.microsoft.com/office/drawing/2014/main" id="{8C0A86DB-A53A-B858-0069-C302BD5C2C03}"/>
              </a:ext>
            </a:extLst>
          </p:cNvPr>
          <p:cNvSpPr txBox="1"/>
          <p:nvPr/>
        </p:nvSpPr>
        <p:spPr>
          <a:xfrm>
            <a:off x="6019800" y="4876800"/>
            <a:ext cx="2550816" cy="923330"/>
          </a:xfrm>
          <a:prstGeom prst="rect">
            <a:avLst/>
          </a:prstGeom>
          <a:noFill/>
        </p:spPr>
        <p:txBody>
          <a:bodyPr wrap="square">
            <a:spAutoFit/>
          </a:bodyPr>
          <a:lstStyle/>
          <a:p>
            <a:pPr algn="ctr"/>
            <a:r>
              <a:rPr lang="en-US" dirty="0"/>
              <a:t>Inactive in 1+ phenotypic assay(s) and active in 1+ target-based assay(s)</a:t>
            </a:r>
          </a:p>
        </p:txBody>
      </p:sp>
      <p:pic>
        <p:nvPicPr>
          <p:cNvPr id="82" name="Graphic 81" descr="Covid-19 with solid fill">
            <a:extLst>
              <a:ext uri="{FF2B5EF4-FFF2-40B4-BE49-F238E27FC236}">
                <a16:creationId xmlns:a16="http://schemas.microsoft.com/office/drawing/2014/main" id="{D700A15A-724B-69A9-6FE6-EE95C59F85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27738" y="3970418"/>
            <a:ext cx="923901" cy="923901"/>
          </a:xfrm>
          <a:prstGeom prst="rect">
            <a:avLst/>
          </a:prstGeom>
        </p:spPr>
      </p:pic>
      <p:pic>
        <p:nvPicPr>
          <p:cNvPr id="83" name="Picture 82">
            <a:extLst>
              <a:ext uri="{FF2B5EF4-FFF2-40B4-BE49-F238E27FC236}">
                <a16:creationId xmlns:a16="http://schemas.microsoft.com/office/drawing/2014/main" id="{411B4768-5D19-179F-AB6C-80B6A22CBFCA}"/>
              </a:ext>
            </a:extLst>
          </p:cNvPr>
          <p:cNvPicPr>
            <a:picLocks noChangeAspect="1"/>
          </p:cNvPicPr>
          <p:nvPr/>
        </p:nvPicPr>
        <p:blipFill>
          <a:blip r:embed="rId7"/>
          <a:stretch>
            <a:fillRect/>
          </a:stretch>
        </p:blipFill>
        <p:spPr>
          <a:xfrm>
            <a:off x="7307067" y="3991652"/>
            <a:ext cx="1153891" cy="865418"/>
          </a:xfrm>
          <a:prstGeom prst="rect">
            <a:avLst/>
          </a:prstGeom>
        </p:spPr>
      </p:pic>
      <p:sp>
        <p:nvSpPr>
          <p:cNvPr id="84" name="TextBox 83">
            <a:extLst>
              <a:ext uri="{FF2B5EF4-FFF2-40B4-BE49-F238E27FC236}">
                <a16:creationId xmlns:a16="http://schemas.microsoft.com/office/drawing/2014/main" id="{20A0FFDF-590E-0E45-70F6-67CA76BB1E3B}"/>
              </a:ext>
            </a:extLst>
          </p:cNvPr>
          <p:cNvSpPr txBox="1"/>
          <p:nvPr/>
        </p:nvSpPr>
        <p:spPr>
          <a:xfrm>
            <a:off x="6190584" y="3612563"/>
            <a:ext cx="1107996" cy="1569660"/>
          </a:xfrm>
          <a:prstGeom prst="rect">
            <a:avLst/>
          </a:prstGeom>
          <a:noFill/>
        </p:spPr>
        <p:txBody>
          <a:bodyPr wrap="none" rtlCol="0">
            <a:spAutoFit/>
          </a:bodyPr>
          <a:lstStyle/>
          <a:p>
            <a:r>
              <a:rPr lang="en-US" sz="9600" dirty="0">
                <a:solidFill>
                  <a:srgbClr val="C00000"/>
                </a:solidFill>
              </a:rPr>
              <a:t>X</a:t>
            </a:r>
          </a:p>
        </p:txBody>
      </p:sp>
    </p:spTree>
    <p:extLst>
      <p:ext uri="{BB962C8B-B14F-4D97-AF65-F5344CB8AC3E}">
        <p14:creationId xmlns:p14="http://schemas.microsoft.com/office/powerpoint/2010/main" val="813044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8" grpId="0" animBg="1"/>
      <p:bldP spid="29" grpId="0" animBg="1"/>
      <p:bldP spid="30" grpId="0" animBg="1"/>
      <p:bldP spid="31" grpId="0" animBg="1"/>
      <p:bldP spid="32" grpId="0" animBg="1"/>
      <p:bldP spid="33" grpId="0" animBg="1"/>
      <p:bldP spid="34" grpId="0" animBg="1"/>
      <p:bldP spid="36" grpId="0"/>
      <p:bldP spid="38" grpId="0"/>
      <p:bldP spid="40" grpId="0"/>
      <p:bldP spid="42" grpId="0"/>
      <p:bldP spid="46" grpId="0"/>
      <p:bldP spid="65" grpId="0"/>
      <p:bldP spid="73" grpId="0"/>
      <p:bldP spid="75" grpId="0"/>
      <p:bldP spid="77" grpId="0"/>
      <p:bldP spid="80" grpId="0"/>
      <p:bldP spid="81" grpId="0"/>
      <p:bldP spid="8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586F684-F854-BCCA-2055-C03D63E54892}"/>
              </a:ext>
            </a:extLst>
          </p:cNvPr>
          <p:cNvSpPr>
            <a:spLocks noGrp="1"/>
          </p:cNvSpPr>
          <p:nvPr>
            <p:ph type="sldNum" sz="quarter" idx="12"/>
          </p:nvPr>
        </p:nvSpPr>
        <p:spPr>
          <a:xfrm>
            <a:off x="11394765" y="5807075"/>
            <a:ext cx="524491"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590046-DA73-4BBF-84B5-C08E6F75191A}" type="slidenum">
              <a:rPr lang="en-US" smtClean="0"/>
              <a:pPr/>
              <a:t>39</a:t>
            </a:fld>
            <a:endParaRPr lang="en-US" dirty="0"/>
          </a:p>
        </p:txBody>
      </p:sp>
      <p:sp>
        <p:nvSpPr>
          <p:cNvPr id="4" name="Title 3">
            <a:extLst>
              <a:ext uri="{FF2B5EF4-FFF2-40B4-BE49-F238E27FC236}">
                <a16:creationId xmlns:a16="http://schemas.microsoft.com/office/drawing/2014/main" id="{3A71A8D7-1BCB-F5D2-1D55-6A5EDD9EC6C8}"/>
              </a:ext>
            </a:extLst>
          </p:cNvPr>
          <p:cNvSpPr>
            <a:spLocks noGrp="1"/>
          </p:cNvSpPr>
          <p:nvPr>
            <p:ph type="title"/>
          </p:nvPr>
        </p:nvSpPr>
        <p:spPr/>
        <p:txBody>
          <a:bodyPr/>
          <a:lstStyle/>
          <a:p>
            <a:r>
              <a:rPr lang="en-US" dirty="0"/>
              <a:t>Hypothesis-Driven Compound Selection</a:t>
            </a:r>
          </a:p>
        </p:txBody>
      </p:sp>
      <p:sp>
        <p:nvSpPr>
          <p:cNvPr id="17" name="TextBox 16">
            <a:extLst>
              <a:ext uri="{FF2B5EF4-FFF2-40B4-BE49-F238E27FC236}">
                <a16:creationId xmlns:a16="http://schemas.microsoft.com/office/drawing/2014/main" id="{2D37ADA1-6AF6-728A-8BB2-7B183B086BB5}"/>
              </a:ext>
            </a:extLst>
          </p:cNvPr>
          <p:cNvSpPr txBox="1"/>
          <p:nvPr/>
        </p:nvSpPr>
        <p:spPr>
          <a:xfrm>
            <a:off x="7514946" y="7396608"/>
            <a:ext cx="8284127" cy="954107"/>
          </a:xfrm>
          <a:prstGeom prst="rect">
            <a:avLst/>
          </a:prstGeom>
          <a:noFill/>
        </p:spPr>
        <p:txBody>
          <a:bodyPr wrap="none" rtlCol="0">
            <a:spAutoFit/>
          </a:bodyPr>
          <a:lstStyle/>
          <a:p>
            <a:r>
              <a:rPr lang="en-US" sz="2800" dirty="0"/>
              <a:t>Recommendations: </a:t>
            </a:r>
          </a:p>
          <a:p>
            <a:r>
              <a:rPr lang="en-US" sz="2800" dirty="0"/>
              <a:t>1. Retest compound in SARS-CoV-1 and SARS-CoV-2</a:t>
            </a:r>
          </a:p>
        </p:txBody>
      </p:sp>
      <p:sp>
        <p:nvSpPr>
          <p:cNvPr id="22" name="TextBox 21">
            <a:extLst>
              <a:ext uri="{FF2B5EF4-FFF2-40B4-BE49-F238E27FC236}">
                <a16:creationId xmlns:a16="http://schemas.microsoft.com/office/drawing/2014/main" id="{AFB086E6-F980-27B5-6A70-9683165B177F}"/>
              </a:ext>
            </a:extLst>
          </p:cNvPr>
          <p:cNvSpPr txBox="1"/>
          <p:nvPr/>
        </p:nvSpPr>
        <p:spPr>
          <a:xfrm>
            <a:off x="1639603" y="1242581"/>
            <a:ext cx="1321387" cy="523220"/>
          </a:xfrm>
          <a:prstGeom prst="rect">
            <a:avLst/>
          </a:prstGeom>
          <a:noFill/>
        </p:spPr>
        <p:txBody>
          <a:bodyPr wrap="none" rtlCol="0">
            <a:spAutoFit/>
          </a:bodyPr>
          <a:lstStyle/>
          <a:p>
            <a:r>
              <a:rPr lang="en-US" sz="2800" b="1" u="sng" dirty="0"/>
              <a:t>Criteria</a:t>
            </a:r>
          </a:p>
        </p:txBody>
      </p:sp>
      <p:sp>
        <p:nvSpPr>
          <p:cNvPr id="2" name="Rectangle 1">
            <a:extLst>
              <a:ext uri="{FF2B5EF4-FFF2-40B4-BE49-F238E27FC236}">
                <a16:creationId xmlns:a16="http://schemas.microsoft.com/office/drawing/2014/main" id="{7B381066-A54C-D733-FBA4-F981E8F2306C}"/>
              </a:ext>
            </a:extLst>
          </p:cNvPr>
          <p:cNvSpPr/>
          <p:nvPr/>
        </p:nvSpPr>
        <p:spPr>
          <a:xfrm>
            <a:off x="981067" y="1822200"/>
            <a:ext cx="2648607" cy="2140200"/>
          </a:xfrm>
          <a:prstGeom prst="rect">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3017F66-C783-547B-165E-E47BCA924CB1}"/>
              </a:ext>
            </a:extLst>
          </p:cNvPr>
          <p:cNvSpPr txBox="1"/>
          <p:nvPr/>
        </p:nvSpPr>
        <p:spPr>
          <a:xfrm>
            <a:off x="1381109" y="4324310"/>
            <a:ext cx="1749197" cy="523220"/>
          </a:xfrm>
          <a:prstGeom prst="rect">
            <a:avLst/>
          </a:prstGeom>
          <a:noFill/>
        </p:spPr>
        <p:txBody>
          <a:bodyPr wrap="none" rtlCol="0">
            <a:spAutoFit/>
          </a:bodyPr>
          <a:lstStyle/>
          <a:p>
            <a:r>
              <a:rPr lang="en-US" sz="2800" b="1" u="sng" dirty="0"/>
              <a:t>Hypothesis</a:t>
            </a:r>
          </a:p>
        </p:txBody>
      </p:sp>
      <p:sp>
        <p:nvSpPr>
          <p:cNvPr id="28" name="TextBox 27">
            <a:extLst>
              <a:ext uri="{FF2B5EF4-FFF2-40B4-BE49-F238E27FC236}">
                <a16:creationId xmlns:a16="http://schemas.microsoft.com/office/drawing/2014/main" id="{0D0ADC94-1888-7AB4-F0BD-3E62F0207060}"/>
              </a:ext>
            </a:extLst>
          </p:cNvPr>
          <p:cNvSpPr txBox="1"/>
          <p:nvPr/>
        </p:nvSpPr>
        <p:spPr>
          <a:xfrm>
            <a:off x="981067" y="2779307"/>
            <a:ext cx="2648607" cy="923330"/>
          </a:xfrm>
          <a:prstGeom prst="rect">
            <a:avLst/>
          </a:prstGeom>
          <a:noFill/>
        </p:spPr>
        <p:txBody>
          <a:bodyPr wrap="square">
            <a:spAutoFit/>
          </a:bodyPr>
          <a:lstStyle/>
          <a:p>
            <a:pPr algn="ctr"/>
            <a:r>
              <a:rPr lang="en-US" dirty="0"/>
              <a:t>Active in 1+ phenotypic assay(s) and 1+ target-based assay(s) (same virus)</a:t>
            </a:r>
          </a:p>
        </p:txBody>
      </p:sp>
      <p:pic>
        <p:nvPicPr>
          <p:cNvPr id="29" name="Graphic 28" descr="Covid-19 with solid fill">
            <a:extLst>
              <a:ext uri="{FF2B5EF4-FFF2-40B4-BE49-F238E27FC236}">
                <a16:creationId xmlns:a16="http://schemas.microsoft.com/office/drawing/2014/main" id="{BA0825A2-03ED-159D-32AC-032F68CF68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1109" y="1903020"/>
            <a:ext cx="923901" cy="923901"/>
          </a:xfrm>
          <a:prstGeom prst="rect">
            <a:avLst/>
          </a:prstGeom>
        </p:spPr>
      </p:pic>
      <p:pic>
        <p:nvPicPr>
          <p:cNvPr id="30" name="Picture 29">
            <a:extLst>
              <a:ext uri="{FF2B5EF4-FFF2-40B4-BE49-F238E27FC236}">
                <a16:creationId xmlns:a16="http://schemas.microsoft.com/office/drawing/2014/main" id="{CB7917AB-7027-5302-11FF-95C0A80B9D96}"/>
              </a:ext>
            </a:extLst>
          </p:cNvPr>
          <p:cNvPicPr>
            <a:picLocks noChangeAspect="1"/>
          </p:cNvPicPr>
          <p:nvPr/>
        </p:nvPicPr>
        <p:blipFill>
          <a:blip r:embed="rId5"/>
          <a:stretch>
            <a:fillRect/>
          </a:stretch>
        </p:blipFill>
        <p:spPr>
          <a:xfrm>
            <a:off x="2305010" y="1973953"/>
            <a:ext cx="1153891" cy="865418"/>
          </a:xfrm>
          <a:prstGeom prst="rect">
            <a:avLst/>
          </a:prstGeom>
        </p:spPr>
      </p:pic>
      <p:sp>
        <p:nvSpPr>
          <p:cNvPr id="31" name="TextBox 30">
            <a:extLst>
              <a:ext uri="{FF2B5EF4-FFF2-40B4-BE49-F238E27FC236}">
                <a16:creationId xmlns:a16="http://schemas.microsoft.com/office/drawing/2014/main" id="{72E89867-DEA6-4173-12C1-E1087457D386}"/>
              </a:ext>
            </a:extLst>
          </p:cNvPr>
          <p:cNvSpPr txBox="1"/>
          <p:nvPr/>
        </p:nvSpPr>
        <p:spPr>
          <a:xfrm>
            <a:off x="1265745" y="4863405"/>
            <a:ext cx="2087055" cy="1384995"/>
          </a:xfrm>
          <a:prstGeom prst="rect">
            <a:avLst/>
          </a:prstGeom>
          <a:noFill/>
        </p:spPr>
        <p:txBody>
          <a:bodyPr wrap="square" rtlCol="0">
            <a:spAutoFit/>
          </a:bodyPr>
          <a:lstStyle/>
          <a:p>
            <a:pPr algn="ctr"/>
            <a:r>
              <a:rPr lang="en-US" sz="2800" dirty="0"/>
              <a:t>Suggest Mechanism of Action</a:t>
            </a:r>
          </a:p>
        </p:txBody>
      </p:sp>
      <p:sp>
        <p:nvSpPr>
          <p:cNvPr id="32" name="TextBox 31">
            <a:extLst>
              <a:ext uri="{FF2B5EF4-FFF2-40B4-BE49-F238E27FC236}">
                <a16:creationId xmlns:a16="http://schemas.microsoft.com/office/drawing/2014/main" id="{1E90E674-4A3F-9D36-DA0C-9FA73DF76CCA}"/>
              </a:ext>
            </a:extLst>
          </p:cNvPr>
          <p:cNvSpPr txBox="1"/>
          <p:nvPr/>
        </p:nvSpPr>
        <p:spPr>
          <a:xfrm>
            <a:off x="5402249" y="1234500"/>
            <a:ext cx="1321387" cy="523220"/>
          </a:xfrm>
          <a:prstGeom prst="rect">
            <a:avLst/>
          </a:prstGeom>
          <a:noFill/>
        </p:spPr>
        <p:txBody>
          <a:bodyPr wrap="none" rtlCol="0">
            <a:spAutoFit/>
          </a:bodyPr>
          <a:lstStyle/>
          <a:p>
            <a:r>
              <a:rPr lang="en-US" sz="2800" b="1" u="sng" dirty="0"/>
              <a:t>Criteria</a:t>
            </a:r>
          </a:p>
        </p:txBody>
      </p:sp>
      <p:sp>
        <p:nvSpPr>
          <p:cNvPr id="33" name="TextBox 32">
            <a:extLst>
              <a:ext uri="{FF2B5EF4-FFF2-40B4-BE49-F238E27FC236}">
                <a16:creationId xmlns:a16="http://schemas.microsoft.com/office/drawing/2014/main" id="{0A8B41E7-8D35-D650-D368-E17AD373D66B}"/>
              </a:ext>
            </a:extLst>
          </p:cNvPr>
          <p:cNvSpPr txBox="1"/>
          <p:nvPr/>
        </p:nvSpPr>
        <p:spPr>
          <a:xfrm>
            <a:off x="5193057" y="4316229"/>
            <a:ext cx="1749197" cy="523220"/>
          </a:xfrm>
          <a:prstGeom prst="rect">
            <a:avLst/>
          </a:prstGeom>
          <a:noFill/>
        </p:spPr>
        <p:txBody>
          <a:bodyPr wrap="none" rtlCol="0">
            <a:spAutoFit/>
          </a:bodyPr>
          <a:lstStyle/>
          <a:p>
            <a:r>
              <a:rPr lang="en-US" sz="2800" b="1" u="sng" dirty="0"/>
              <a:t>Hypothesis</a:t>
            </a:r>
          </a:p>
        </p:txBody>
      </p:sp>
      <p:sp>
        <p:nvSpPr>
          <p:cNvPr id="34" name="TextBox 33">
            <a:extLst>
              <a:ext uri="{FF2B5EF4-FFF2-40B4-BE49-F238E27FC236}">
                <a16:creationId xmlns:a16="http://schemas.microsoft.com/office/drawing/2014/main" id="{41435CAE-B06A-5AC0-82EA-69278DC470A1}"/>
              </a:ext>
            </a:extLst>
          </p:cNvPr>
          <p:cNvSpPr txBox="1"/>
          <p:nvPr/>
        </p:nvSpPr>
        <p:spPr>
          <a:xfrm>
            <a:off x="9353186" y="1244899"/>
            <a:ext cx="1321387" cy="523220"/>
          </a:xfrm>
          <a:prstGeom prst="rect">
            <a:avLst/>
          </a:prstGeom>
          <a:noFill/>
        </p:spPr>
        <p:txBody>
          <a:bodyPr wrap="none" rtlCol="0">
            <a:spAutoFit/>
          </a:bodyPr>
          <a:lstStyle/>
          <a:p>
            <a:r>
              <a:rPr lang="en-US" sz="2800" b="1" u="sng" dirty="0"/>
              <a:t>Criteria</a:t>
            </a:r>
          </a:p>
        </p:txBody>
      </p:sp>
      <p:sp>
        <p:nvSpPr>
          <p:cNvPr id="35" name="TextBox 34">
            <a:extLst>
              <a:ext uri="{FF2B5EF4-FFF2-40B4-BE49-F238E27FC236}">
                <a16:creationId xmlns:a16="http://schemas.microsoft.com/office/drawing/2014/main" id="{C43B0161-B411-F832-3985-D2DE2BA0F354}"/>
              </a:ext>
            </a:extLst>
          </p:cNvPr>
          <p:cNvSpPr txBox="1"/>
          <p:nvPr/>
        </p:nvSpPr>
        <p:spPr>
          <a:xfrm>
            <a:off x="9155346" y="4316228"/>
            <a:ext cx="1749197" cy="523220"/>
          </a:xfrm>
          <a:prstGeom prst="rect">
            <a:avLst/>
          </a:prstGeom>
          <a:noFill/>
        </p:spPr>
        <p:txBody>
          <a:bodyPr wrap="none" rtlCol="0">
            <a:spAutoFit/>
          </a:bodyPr>
          <a:lstStyle/>
          <a:p>
            <a:r>
              <a:rPr lang="en-US" sz="2800" b="1" u="sng" dirty="0"/>
              <a:t>Hypothesis</a:t>
            </a:r>
          </a:p>
        </p:txBody>
      </p:sp>
      <p:sp>
        <p:nvSpPr>
          <p:cNvPr id="38" name="Rectangle 37">
            <a:extLst>
              <a:ext uri="{FF2B5EF4-FFF2-40B4-BE49-F238E27FC236}">
                <a16:creationId xmlns:a16="http://schemas.microsoft.com/office/drawing/2014/main" id="{EAAE8591-1AC3-5392-50C9-B5B92CC86F07}"/>
              </a:ext>
            </a:extLst>
          </p:cNvPr>
          <p:cNvSpPr/>
          <p:nvPr/>
        </p:nvSpPr>
        <p:spPr>
          <a:xfrm>
            <a:off x="4835322" y="1806686"/>
            <a:ext cx="2648607" cy="2140200"/>
          </a:xfrm>
          <a:prstGeom prst="rect">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98FA74E3-8FCC-3EF8-C3FA-DA9015CFB2C6}"/>
              </a:ext>
            </a:extLst>
          </p:cNvPr>
          <p:cNvSpPr txBox="1"/>
          <p:nvPr/>
        </p:nvSpPr>
        <p:spPr>
          <a:xfrm>
            <a:off x="4850857" y="2788744"/>
            <a:ext cx="2550816" cy="923330"/>
          </a:xfrm>
          <a:prstGeom prst="rect">
            <a:avLst/>
          </a:prstGeom>
          <a:noFill/>
        </p:spPr>
        <p:txBody>
          <a:bodyPr wrap="square">
            <a:spAutoFit/>
          </a:bodyPr>
          <a:lstStyle/>
          <a:p>
            <a:pPr algn="ctr"/>
            <a:r>
              <a:rPr lang="en-US" dirty="0"/>
              <a:t>Active in 1+ phenotypic assay(s) and inactive in 1+ target-based assay(s)</a:t>
            </a:r>
          </a:p>
        </p:txBody>
      </p:sp>
      <p:pic>
        <p:nvPicPr>
          <p:cNvPr id="40" name="Graphic 39" descr="Covid-19 with solid fill">
            <a:extLst>
              <a:ext uri="{FF2B5EF4-FFF2-40B4-BE49-F238E27FC236}">
                <a16:creationId xmlns:a16="http://schemas.microsoft.com/office/drawing/2014/main" id="{95551DB8-4153-5EFD-C899-90018C28B4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58795" y="1882362"/>
            <a:ext cx="923901" cy="923901"/>
          </a:xfrm>
          <a:prstGeom prst="rect">
            <a:avLst/>
          </a:prstGeom>
        </p:spPr>
      </p:pic>
      <p:pic>
        <p:nvPicPr>
          <p:cNvPr id="41" name="Picture 40">
            <a:extLst>
              <a:ext uri="{FF2B5EF4-FFF2-40B4-BE49-F238E27FC236}">
                <a16:creationId xmlns:a16="http://schemas.microsoft.com/office/drawing/2014/main" id="{CF5859C9-D606-5D2A-F6CB-E7DCC8963D81}"/>
              </a:ext>
            </a:extLst>
          </p:cNvPr>
          <p:cNvPicPr>
            <a:picLocks noChangeAspect="1"/>
          </p:cNvPicPr>
          <p:nvPr/>
        </p:nvPicPr>
        <p:blipFill>
          <a:blip r:embed="rId5"/>
          <a:stretch>
            <a:fillRect/>
          </a:stretch>
        </p:blipFill>
        <p:spPr>
          <a:xfrm>
            <a:off x="6138124" y="1903596"/>
            <a:ext cx="1153891" cy="865418"/>
          </a:xfrm>
          <a:prstGeom prst="rect">
            <a:avLst/>
          </a:prstGeom>
        </p:spPr>
      </p:pic>
      <p:sp>
        <p:nvSpPr>
          <p:cNvPr id="42" name="TextBox 41">
            <a:extLst>
              <a:ext uri="{FF2B5EF4-FFF2-40B4-BE49-F238E27FC236}">
                <a16:creationId xmlns:a16="http://schemas.microsoft.com/office/drawing/2014/main" id="{B15D2804-1DCC-C8FE-8A2C-4DD3888DE9E8}"/>
              </a:ext>
            </a:extLst>
          </p:cNvPr>
          <p:cNvSpPr txBox="1"/>
          <p:nvPr/>
        </p:nvSpPr>
        <p:spPr>
          <a:xfrm>
            <a:off x="6188186" y="1515316"/>
            <a:ext cx="1107996" cy="1569660"/>
          </a:xfrm>
          <a:prstGeom prst="rect">
            <a:avLst/>
          </a:prstGeom>
          <a:noFill/>
        </p:spPr>
        <p:txBody>
          <a:bodyPr wrap="none" rtlCol="0">
            <a:spAutoFit/>
          </a:bodyPr>
          <a:lstStyle/>
          <a:p>
            <a:r>
              <a:rPr lang="en-US" sz="9600" dirty="0">
                <a:solidFill>
                  <a:srgbClr val="C00000"/>
                </a:solidFill>
              </a:rPr>
              <a:t>X</a:t>
            </a:r>
          </a:p>
        </p:txBody>
      </p:sp>
      <p:sp>
        <p:nvSpPr>
          <p:cNvPr id="43" name="TextBox 42">
            <a:extLst>
              <a:ext uri="{FF2B5EF4-FFF2-40B4-BE49-F238E27FC236}">
                <a16:creationId xmlns:a16="http://schemas.microsoft.com/office/drawing/2014/main" id="{2F432445-79E4-E68B-AB84-C0359190EF0C}"/>
              </a:ext>
            </a:extLst>
          </p:cNvPr>
          <p:cNvSpPr txBox="1"/>
          <p:nvPr/>
        </p:nvSpPr>
        <p:spPr>
          <a:xfrm>
            <a:off x="5092734" y="4839448"/>
            <a:ext cx="1979923" cy="1384995"/>
          </a:xfrm>
          <a:prstGeom prst="rect">
            <a:avLst/>
          </a:prstGeom>
          <a:noFill/>
        </p:spPr>
        <p:txBody>
          <a:bodyPr wrap="square" rtlCol="0">
            <a:spAutoFit/>
          </a:bodyPr>
          <a:lstStyle/>
          <a:p>
            <a:pPr algn="ctr"/>
            <a:r>
              <a:rPr lang="en-US" sz="2800" dirty="0"/>
              <a:t>Acting at different protein</a:t>
            </a:r>
          </a:p>
        </p:txBody>
      </p:sp>
      <p:sp>
        <p:nvSpPr>
          <p:cNvPr id="50" name="Rectangle 49">
            <a:extLst>
              <a:ext uri="{FF2B5EF4-FFF2-40B4-BE49-F238E27FC236}">
                <a16:creationId xmlns:a16="http://schemas.microsoft.com/office/drawing/2014/main" id="{2BC3D685-5268-58FE-28DD-0B8AFDAB5785}"/>
              </a:ext>
            </a:extLst>
          </p:cNvPr>
          <p:cNvSpPr/>
          <p:nvPr/>
        </p:nvSpPr>
        <p:spPr>
          <a:xfrm>
            <a:off x="8689577" y="1784803"/>
            <a:ext cx="2648607" cy="2140200"/>
          </a:xfrm>
          <a:prstGeom prst="rect">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BC5C3341-85FC-69EE-9B6D-7E27B5CDA893}"/>
              </a:ext>
            </a:extLst>
          </p:cNvPr>
          <p:cNvSpPr txBox="1"/>
          <p:nvPr/>
        </p:nvSpPr>
        <p:spPr>
          <a:xfrm>
            <a:off x="8754537" y="2788744"/>
            <a:ext cx="2550816" cy="923330"/>
          </a:xfrm>
          <a:prstGeom prst="rect">
            <a:avLst/>
          </a:prstGeom>
          <a:noFill/>
        </p:spPr>
        <p:txBody>
          <a:bodyPr wrap="square">
            <a:spAutoFit/>
          </a:bodyPr>
          <a:lstStyle/>
          <a:p>
            <a:pPr algn="ctr"/>
            <a:r>
              <a:rPr lang="en-US" dirty="0"/>
              <a:t>Active in 1+ phenotypic assay(s) in 2+ different viruses of same family</a:t>
            </a:r>
          </a:p>
        </p:txBody>
      </p:sp>
      <p:pic>
        <p:nvPicPr>
          <p:cNvPr id="53" name="Graphic 52" descr="Covid-19 with solid fill">
            <a:extLst>
              <a:ext uri="{FF2B5EF4-FFF2-40B4-BE49-F238E27FC236}">
                <a16:creationId xmlns:a16="http://schemas.microsoft.com/office/drawing/2014/main" id="{436515EF-8145-0D6A-8523-D2C91B9F38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83447" y="1928163"/>
            <a:ext cx="923901" cy="923901"/>
          </a:xfrm>
          <a:prstGeom prst="rect">
            <a:avLst/>
          </a:prstGeom>
        </p:spPr>
      </p:pic>
      <p:pic>
        <p:nvPicPr>
          <p:cNvPr id="54" name="Graphic 53" descr="Covid-19 with solid fill">
            <a:extLst>
              <a:ext uri="{FF2B5EF4-FFF2-40B4-BE49-F238E27FC236}">
                <a16:creationId xmlns:a16="http://schemas.microsoft.com/office/drawing/2014/main" id="{8629E0B5-715C-B43A-A8FB-BCC649C1B9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75672" y="1928163"/>
            <a:ext cx="913426" cy="913426"/>
          </a:xfrm>
          <a:prstGeom prst="rect">
            <a:avLst/>
          </a:prstGeom>
        </p:spPr>
      </p:pic>
      <p:sp>
        <p:nvSpPr>
          <p:cNvPr id="55" name="TextBox 54">
            <a:extLst>
              <a:ext uri="{FF2B5EF4-FFF2-40B4-BE49-F238E27FC236}">
                <a16:creationId xmlns:a16="http://schemas.microsoft.com/office/drawing/2014/main" id="{07CAAD3D-BAB9-9924-AE60-FCC508D3CF38}"/>
              </a:ext>
            </a:extLst>
          </p:cNvPr>
          <p:cNvSpPr txBox="1"/>
          <p:nvPr/>
        </p:nvSpPr>
        <p:spPr>
          <a:xfrm>
            <a:off x="8902853" y="4807511"/>
            <a:ext cx="2254181" cy="1384995"/>
          </a:xfrm>
          <a:prstGeom prst="rect">
            <a:avLst/>
          </a:prstGeom>
          <a:noFill/>
        </p:spPr>
        <p:txBody>
          <a:bodyPr wrap="square" rtlCol="0">
            <a:spAutoFit/>
          </a:bodyPr>
          <a:lstStyle/>
          <a:p>
            <a:pPr algn="ctr"/>
            <a:r>
              <a:rPr lang="en-US" sz="2800" dirty="0"/>
              <a:t>Broad-Spectrum for Viral Family</a:t>
            </a:r>
          </a:p>
        </p:txBody>
      </p:sp>
    </p:spTree>
    <p:extLst>
      <p:ext uri="{BB962C8B-B14F-4D97-AF65-F5344CB8AC3E}">
        <p14:creationId xmlns:p14="http://schemas.microsoft.com/office/powerpoint/2010/main" val="295339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 grpId="0" animBg="1"/>
      <p:bldP spid="27" grpId="0"/>
      <p:bldP spid="28" grpId="0"/>
      <p:bldP spid="31" grpId="0"/>
      <p:bldP spid="32" grpId="0"/>
      <p:bldP spid="33" grpId="0"/>
      <p:bldP spid="34" grpId="0"/>
      <p:bldP spid="35" grpId="0"/>
      <p:bldP spid="38" grpId="0" animBg="1"/>
      <p:bldP spid="39" grpId="0"/>
      <p:bldP spid="42" grpId="0"/>
      <p:bldP spid="43" grpId="0"/>
      <p:bldP spid="50" grpId="0" animBg="1"/>
      <p:bldP spid="52" grpId="0"/>
      <p:bldP spid="5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bwMode="auto">
          <a:xfrm>
            <a:off x="1855875" y="1787386"/>
            <a:ext cx="8460413" cy="4154984"/>
          </a:xfrm>
          <a:prstGeom prst="rect">
            <a:avLst/>
          </a:prstGeom>
          <a:noFill/>
          <a:ln w="9525">
            <a:noFill/>
            <a:miter lim="800000"/>
            <a:headEnd/>
            <a:tailEnd/>
          </a:ln>
        </p:spPr>
        <p:txBody>
          <a:bodyPr wrap="square" rtlCol="0">
            <a:spAutoFit/>
          </a:bodyPr>
          <a:lstStyle/>
          <a:p>
            <a:pPr algn="just" fontAlgn="base">
              <a:spcBef>
                <a:spcPct val="0"/>
              </a:spcBef>
              <a:spcAft>
                <a:spcPct val="0"/>
              </a:spcAft>
            </a:pPr>
            <a:r>
              <a:rPr lang="en-US" sz="2200" dirty="0" err="1"/>
              <a:t>Cheminformaticians</a:t>
            </a:r>
            <a:r>
              <a:rPr lang="en-US" sz="2200" dirty="0"/>
              <a:t> are at the mercy of data providers. </a:t>
            </a:r>
            <a:r>
              <a:rPr lang="en-US" sz="2200" dirty="0">
                <a:solidFill>
                  <a:srgbClr val="FF0000"/>
                </a:solidFill>
              </a:rPr>
              <a:t>Prediction performance of (Q)SAR models could depend strongly on the quality of input data (both structures and activities)</a:t>
            </a:r>
            <a:r>
              <a:rPr lang="en-US" sz="2200" dirty="0"/>
              <a:t>.</a:t>
            </a:r>
          </a:p>
          <a:p>
            <a:pPr algn="just" fontAlgn="base">
              <a:spcBef>
                <a:spcPct val="0"/>
              </a:spcBef>
              <a:spcAft>
                <a:spcPct val="0"/>
              </a:spcAft>
            </a:pPr>
            <a:endParaRPr lang="en-US" sz="2200" dirty="0"/>
          </a:p>
          <a:p>
            <a:pPr algn="just" fontAlgn="base">
              <a:spcBef>
                <a:spcPct val="0"/>
              </a:spcBef>
              <a:spcAft>
                <a:spcPct val="0"/>
              </a:spcAft>
            </a:pPr>
            <a:r>
              <a:rPr lang="en-US" sz="2200" u="sng" dirty="0"/>
              <a:t>Both</a:t>
            </a:r>
            <a:r>
              <a:rPr lang="en-US" sz="2200" dirty="0"/>
              <a:t> chemical and biological data in a dataset </a:t>
            </a:r>
            <a:r>
              <a:rPr lang="en-US" sz="2200" dirty="0">
                <a:solidFill>
                  <a:srgbClr val="FF0000"/>
                </a:solidFill>
              </a:rPr>
              <a:t>may be inaccurate and in need of thorough </a:t>
            </a:r>
            <a:r>
              <a:rPr lang="en-US" sz="2200" dirty="0" err="1">
                <a:solidFill>
                  <a:srgbClr val="FF0000"/>
                </a:solidFill>
              </a:rPr>
              <a:t>curation</a:t>
            </a:r>
            <a:endParaRPr lang="en-US" sz="2200" dirty="0">
              <a:solidFill>
                <a:srgbClr val="FF0000"/>
              </a:solidFill>
            </a:endParaRPr>
          </a:p>
          <a:p>
            <a:pPr algn="just" fontAlgn="base">
              <a:spcBef>
                <a:spcPct val="0"/>
              </a:spcBef>
              <a:spcAft>
                <a:spcPct val="0"/>
              </a:spcAft>
            </a:pPr>
            <a:endParaRPr lang="en-US" sz="2200" dirty="0"/>
          </a:p>
          <a:p>
            <a:pPr algn="just" fontAlgn="base">
              <a:spcBef>
                <a:spcPct val="0"/>
              </a:spcBef>
              <a:spcAft>
                <a:spcPct val="0"/>
              </a:spcAft>
            </a:pPr>
            <a:r>
              <a:rPr lang="en-US" sz="2200" dirty="0"/>
              <a:t>The number of published QSAR models that were  poor or not too successful due to data quality issue is unknown but possibly large</a:t>
            </a:r>
          </a:p>
          <a:p>
            <a:pPr algn="just" fontAlgn="base">
              <a:spcBef>
                <a:spcPct val="0"/>
              </a:spcBef>
              <a:spcAft>
                <a:spcPct val="0"/>
              </a:spcAft>
            </a:pPr>
            <a:endParaRPr lang="en-US" sz="2200" dirty="0"/>
          </a:p>
          <a:p>
            <a:pPr algn="just" fontAlgn="base">
              <a:spcBef>
                <a:spcPct val="0"/>
              </a:spcBef>
              <a:spcAft>
                <a:spcPct val="0"/>
              </a:spcAft>
            </a:pPr>
            <a:r>
              <a:rPr lang="en-US" sz="2200" dirty="0"/>
              <a:t>Often considered trivial, the </a:t>
            </a:r>
            <a:r>
              <a:rPr lang="en-US" sz="2200" b="1" dirty="0"/>
              <a:t>basic steps to curate a dataset </a:t>
            </a:r>
            <a:r>
              <a:rPr lang="en-US" sz="2200" dirty="0"/>
              <a:t>of compounds are not so obvious especially for beginners. </a:t>
            </a:r>
          </a:p>
        </p:txBody>
      </p:sp>
      <p:sp>
        <p:nvSpPr>
          <p:cNvPr id="3" name="TextBox 2"/>
          <p:cNvSpPr txBox="1"/>
          <p:nvPr/>
        </p:nvSpPr>
        <p:spPr bwMode="auto">
          <a:xfrm>
            <a:off x="1674339" y="5"/>
            <a:ext cx="6960329" cy="584775"/>
          </a:xfrm>
          <a:prstGeom prst="rect">
            <a:avLst/>
          </a:prstGeom>
          <a:noFill/>
          <a:ln w="9525">
            <a:noFill/>
            <a:miter lim="800000"/>
            <a:headEnd/>
            <a:tailEnd/>
          </a:ln>
        </p:spPr>
        <p:txBody>
          <a:bodyPr wrap="square" rtlCol="0">
            <a:spAutoFit/>
          </a:bodyPr>
          <a:lstStyle/>
          <a:p>
            <a:pPr algn="just" fontAlgn="base">
              <a:spcBef>
                <a:spcPct val="0"/>
              </a:spcBef>
              <a:spcAft>
                <a:spcPct val="0"/>
              </a:spcAft>
            </a:pPr>
            <a:endParaRPr lang="en-US" sz="3200" dirty="0">
              <a:solidFill>
                <a:schemeClr val="accent1">
                  <a:lumMod val="50000"/>
                </a:schemeClr>
              </a:solidFill>
            </a:endParaRPr>
          </a:p>
        </p:txBody>
      </p:sp>
      <p:sp>
        <p:nvSpPr>
          <p:cNvPr id="4" name="Oval 28"/>
          <p:cNvSpPr>
            <a:spLocks noChangeArrowheads="1"/>
          </p:cNvSpPr>
          <p:nvPr/>
        </p:nvSpPr>
        <p:spPr bwMode="auto">
          <a:xfrm>
            <a:off x="1755341" y="1939063"/>
            <a:ext cx="142875" cy="155841"/>
          </a:xfrm>
          <a:prstGeom prst="ellipse">
            <a:avLst/>
          </a:prstGeom>
          <a:solidFill>
            <a:srgbClr val="FFFF9F"/>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fontAlgn="base">
              <a:spcBef>
                <a:spcPct val="0"/>
              </a:spcBef>
              <a:spcAft>
                <a:spcPct val="0"/>
              </a:spcAft>
              <a:defRPr/>
            </a:pPr>
            <a:endParaRPr lang="fr-FR" b="1">
              <a:solidFill>
                <a:srgbClr val="FFFFFF"/>
              </a:solidFill>
            </a:endParaRPr>
          </a:p>
        </p:txBody>
      </p:sp>
      <p:sp>
        <p:nvSpPr>
          <p:cNvPr id="5" name="Oval 28"/>
          <p:cNvSpPr>
            <a:spLocks noChangeArrowheads="1"/>
          </p:cNvSpPr>
          <p:nvPr/>
        </p:nvSpPr>
        <p:spPr bwMode="auto">
          <a:xfrm>
            <a:off x="1747937" y="3293768"/>
            <a:ext cx="142875" cy="155841"/>
          </a:xfrm>
          <a:prstGeom prst="ellipse">
            <a:avLst/>
          </a:prstGeom>
          <a:solidFill>
            <a:srgbClr val="FFFF9F"/>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fontAlgn="base">
              <a:spcBef>
                <a:spcPct val="0"/>
              </a:spcBef>
              <a:spcAft>
                <a:spcPct val="0"/>
              </a:spcAft>
              <a:defRPr/>
            </a:pPr>
            <a:endParaRPr lang="fr-FR" b="1">
              <a:solidFill>
                <a:srgbClr val="FFFFFF"/>
              </a:solidFill>
            </a:endParaRPr>
          </a:p>
        </p:txBody>
      </p:sp>
      <p:sp>
        <p:nvSpPr>
          <p:cNvPr id="6" name="Oval 28"/>
          <p:cNvSpPr>
            <a:spLocks noChangeArrowheads="1"/>
          </p:cNvSpPr>
          <p:nvPr/>
        </p:nvSpPr>
        <p:spPr bwMode="auto">
          <a:xfrm>
            <a:off x="1749411" y="4305573"/>
            <a:ext cx="142875" cy="155841"/>
          </a:xfrm>
          <a:prstGeom prst="ellipse">
            <a:avLst/>
          </a:prstGeom>
          <a:solidFill>
            <a:srgbClr val="FFFF9F"/>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fontAlgn="base">
              <a:spcBef>
                <a:spcPct val="0"/>
              </a:spcBef>
              <a:spcAft>
                <a:spcPct val="0"/>
              </a:spcAft>
              <a:defRPr/>
            </a:pPr>
            <a:endParaRPr lang="fr-FR" b="1">
              <a:solidFill>
                <a:srgbClr val="FFFFFF"/>
              </a:solidFill>
            </a:endParaRPr>
          </a:p>
        </p:txBody>
      </p:sp>
      <p:sp>
        <p:nvSpPr>
          <p:cNvPr id="7" name="Oval 28"/>
          <p:cNvSpPr>
            <a:spLocks noChangeArrowheads="1"/>
          </p:cNvSpPr>
          <p:nvPr/>
        </p:nvSpPr>
        <p:spPr bwMode="auto">
          <a:xfrm>
            <a:off x="1742007" y="5305912"/>
            <a:ext cx="142875" cy="155841"/>
          </a:xfrm>
          <a:prstGeom prst="ellipse">
            <a:avLst/>
          </a:prstGeom>
          <a:solidFill>
            <a:srgbClr val="FFFF9F"/>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fontAlgn="base">
              <a:spcBef>
                <a:spcPct val="0"/>
              </a:spcBef>
              <a:spcAft>
                <a:spcPct val="0"/>
              </a:spcAft>
              <a:defRPr/>
            </a:pPr>
            <a:endParaRPr lang="fr-FR" b="1">
              <a:solidFill>
                <a:srgbClr val="FFFFFF"/>
              </a:solidFill>
            </a:endParaRPr>
          </a:p>
        </p:txBody>
      </p:sp>
      <p:sp>
        <p:nvSpPr>
          <p:cNvPr id="8" name="Title 1"/>
          <p:cNvSpPr txBox="1">
            <a:spLocks/>
          </p:cNvSpPr>
          <p:nvPr/>
        </p:nvSpPr>
        <p:spPr>
          <a:xfrm>
            <a:off x="1537446" y="0"/>
            <a:ext cx="8216154" cy="1143000"/>
          </a:xfrm>
          <a:prstGeom prst="rect">
            <a:avLst/>
          </a:prstGeom>
        </p:spPr>
        <p:txBody>
          <a:bodyPr/>
          <a:lstStyle/>
          <a:p>
            <a:pPr lvl="0" eaLnBrk="0" fontAlgn="base" hangingPunct="0">
              <a:spcBef>
                <a:spcPct val="0"/>
              </a:spcBef>
              <a:spcAft>
                <a:spcPct val="0"/>
              </a:spcAft>
            </a:pPr>
            <a:r>
              <a:rPr lang="en-US" sz="4000" kern="0" dirty="0">
                <a:solidFill>
                  <a:schemeClr val="accent1">
                    <a:lumMod val="50000"/>
                  </a:schemeClr>
                </a:solidFill>
                <a:latin typeface="+mj-lt"/>
                <a:ea typeface="+mj-ea"/>
                <a:cs typeface="+mj-cs"/>
              </a:rPr>
              <a:t>Data dependency and data quality are critical issues in QSAR</a:t>
            </a:r>
          </a:p>
        </p:txBody>
      </p:sp>
      <p:sp>
        <p:nvSpPr>
          <p:cNvPr id="10" name="Slide Number Placeholder 3"/>
          <p:cNvSpPr txBox="1">
            <a:spLocks/>
          </p:cNvSpPr>
          <p:nvPr/>
        </p:nvSpPr>
        <p:spPr>
          <a:xfrm>
            <a:off x="8077200" y="6356355"/>
            <a:ext cx="2133600" cy="365125"/>
          </a:xfrm>
          <a:prstGeom prst="rect">
            <a:avLst/>
          </a:prstGeom>
        </p:spPr>
        <p:txBody>
          <a:bodyPr/>
          <a:lstStyle/>
          <a:p>
            <a:pPr algn="r">
              <a:defRPr/>
            </a:pPr>
            <a:fld id="{A6FA6038-F54F-40FB-8A4A-1DC313D33DF7}" type="slidenum">
              <a:rPr lang="en-US"/>
              <a:pPr algn="r">
                <a:defRPr/>
              </a:pPr>
              <a:t>4</a:t>
            </a:fld>
            <a:endParaRPr lang="en-US" dirty="0"/>
          </a:p>
        </p:txBody>
      </p:sp>
    </p:spTree>
    <p:extLst>
      <p:ext uri="{BB962C8B-B14F-4D97-AF65-F5344CB8AC3E}">
        <p14:creationId xmlns:p14="http://schemas.microsoft.com/office/powerpoint/2010/main" val="3197603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wd">
                                    <p:tmPct val="25000"/>
                                  </p:iterate>
                                  <p:childTnLst>
                                    <p:set>
                                      <p:cBhvr>
                                        <p:cTn id="6" dur="1" fill="hold">
                                          <p:stCondLst>
                                            <p:cond delay="0"/>
                                          </p:stCondLst>
                                        </p:cTn>
                                        <p:tgtEl>
                                          <p:spTgt spid="2">
                                            <p:txEl>
                                              <p:pRg st="0" end="0"/>
                                            </p:txEl>
                                          </p:spTgt>
                                        </p:tgtEl>
                                        <p:attrNameLst>
                                          <p:attrName>style.visibility</p:attrName>
                                        </p:attrNameLst>
                                      </p:cBhvr>
                                      <p:to>
                                        <p:strVal val="visible"/>
                                      </p:to>
                                    </p:set>
                                    <p:anim calcmode="discrete" valueType="clr">
                                      <p:cBhvr override="childStyle">
                                        <p:cTn id="7" dur="80"/>
                                        <p:tgtEl>
                                          <p:spTgt spid="2">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2">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wd">
                                    <p:tmPct val="25000"/>
                                  </p:iterate>
                                  <p:childTnLst>
                                    <p:set>
                                      <p:cBhvr>
                                        <p:cTn id="13" dur="1" fill="hold">
                                          <p:stCondLst>
                                            <p:cond delay="0"/>
                                          </p:stCondLst>
                                        </p:cTn>
                                        <p:tgtEl>
                                          <p:spTgt spid="2">
                                            <p:txEl>
                                              <p:pRg st="2" end="2"/>
                                            </p:txEl>
                                          </p:spTgt>
                                        </p:tgtEl>
                                        <p:attrNameLst>
                                          <p:attrName>style.visibility</p:attrName>
                                        </p:attrNameLst>
                                      </p:cBhvr>
                                      <p:to>
                                        <p:strVal val="visible"/>
                                      </p:to>
                                    </p:set>
                                    <p:anim calcmode="discrete" valueType="clr">
                                      <p:cBhvr override="childStyle">
                                        <p:cTn id="14" dur="80"/>
                                        <p:tgtEl>
                                          <p:spTgt spid="2">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2">
                                            <p:txEl>
                                              <p:pRg st="2" end="2"/>
                                            </p:txEl>
                                          </p:spTgt>
                                        </p:tgtEl>
                                        <p:attrNameLst>
                                          <p:attrName>fillcolor</p:attrName>
                                        </p:attrNameLst>
                                      </p:cBhvr>
                                      <p:tavLst>
                                        <p:tav tm="0">
                                          <p:val>
                                            <p:clrVal>
                                              <a:schemeClr val="accent2"/>
                                            </p:clrVal>
                                          </p:val>
                                        </p:tav>
                                        <p:tav tm="50000">
                                          <p:val>
                                            <p:clrVal>
                                              <a:schemeClr val="hlink"/>
                                            </p:clrVal>
                                          </p:val>
                                        </p:tav>
                                      </p:tavLst>
                                    </p:anim>
                                    <p:set>
                                      <p:cBhvr>
                                        <p:cTn id="16" dur="80"/>
                                        <p:tgtEl>
                                          <p:spTgt spid="2">
                                            <p:txEl>
                                              <p:pRg st="2" end="2"/>
                                            </p:txEl>
                                          </p:spTgt>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7" presetClass="entr" presetSubtype="0" fill="hold" grpId="0" nodeType="clickEffect">
                                  <p:stCondLst>
                                    <p:cond delay="0"/>
                                  </p:stCondLst>
                                  <p:iterate type="wd">
                                    <p:tmPct val="25000"/>
                                  </p:iterate>
                                  <p:childTnLst>
                                    <p:set>
                                      <p:cBhvr>
                                        <p:cTn id="20" dur="1" fill="hold">
                                          <p:stCondLst>
                                            <p:cond delay="0"/>
                                          </p:stCondLst>
                                        </p:cTn>
                                        <p:tgtEl>
                                          <p:spTgt spid="2">
                                            <p:txEl>
                                              <p:pRg st="4" end="4"/>
                                            </p:txEl>
                                          </p:spTgt>
                                        </p:tgtEl>
                                        <p:attrNameLst>
                                          <p:attrName>style.visibility</p:attrName>
                                        </p:attrNameLst>
                                      </p:cBhvr>
                                      <p:to>
                                        <p:strVal val="visible"/>
                                      </p:to>
                                    </p:set>
                                    <p:anim calcmode="discrete" valueType="clr">
                                      <p:cBhvr override="childStyle">
                                        <p:cTn id="21" dur="80"/>
                                        <p:tgtEl>
                                          <p:spTgt spid="2">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2">
                                            <p:txEl>
                                              <p:pRg st="4" end="4"/>
                                            </p:txEl>
                                          </p:spTgt>
                                        </p:tgtEl>
                                        <p:attrNameLst>
                                          <p:attrName>fillcolor</p:attrName>
                                        </p:attrNameLst>
                                      </p:cBhvr>
                                      <p:tavLst>
                                        <p:tav tm="0">
                                          <p:val>
                                            <p:clrVal>
                                              <a:schemeClr val="accent2"/>
                                            </p:clrVal>
                                          </p:val>
                                        </p:tav>
                                        <p:tav tm="50000">
                                          <p:val>
                                            <p:clrVal>
                                              <a:schemeClr val="hlink"/>
                                            </p:clrVal>
                                          </p:val>
                                        </p:tav>
                                      </p:tavLst>
                                    </p:anim>
                                    <p:set>
                                      <p:cBhvr>
                                        <p:cTn id="23" dur="80"/>
                                        <p:tgtEl>
                                          <p:spTgt spid="2">
                                            <p:txEl>
                                              <p:pRg st="4" end="4"/>
                                            </p:txEl>
                                          </p:spTgt>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27" presetClass="entr" presetSubtype="0" fill="hold" grpId="0" nodeType="clickEffect">
                                  <p:stCondLst>
                                    <p:cond delay="0"/>
                                  </p:stCondLst>
                                  <p:iterate type="wd">
                                    <p:tmPct val="25000"/>
                                  </p:iterate>
                                  <p:childTnLst>
                                    <p:set>
                                      <p:cBhvr>
                                        <p:cTn id="27" dur="1" fill="hold">
                                          <p:stCondLst>
                                            <p:cond delay="0"/>
                                          </p:stCondLst>
                                        </p:cTn>
                                        <p:tgtEl>
                                          <p:spTgt spid="2">
                                            <p:txEl>
                                              <p:pRg st="6" end="6"/>
                                            </p:txEl>
                                          </p:spTgt>
                                        </p:tgtEl>
                                        <p:attrNameLst>
                                          <p:attrName>style.visibility</p:attrName>
                                        </p:attrNameLst>
                                      </p:cBhvr>
                                      <p:to>
                                        <p:strVal val="visible"/>
                                      </p:to>
                                    </p:set>
                                    <p:anim calcmode="discrete" valueType="clr">
                                      <p:cBhvr override="childStyle">
                                        <p:cTn id="28" dur="80"/>
                                        <p:tgtEl>
                                          <p:spTgt spid="2">
                                            <p:txEl>
                                              <p:pRg st="6" end="6"/>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9" dur="80"/>
                                        <p:tgtEl>
                                          <p:spTgt spid="2">
                                            <p:txEl>
                                              <p:pRg st="6" end="6"/>
                                            </p:txEl>
                                          </p:spTgt>
                                        </p:tgtEl>
                                        <p:attrNameLst>
                                          <p:attrName>fillcolor</p:attrName>
                                        </p:attrNameLst>
                                      </p:cBhvr>
                                      <p:tavLst>
                                        <p:tav tm="0">
                                          <p:val>
                                            <p:clrVal>
                                              <a:schemeClr val="accent2"/>
                                            </p:clrVal>
                                          </p:val>
                                        </p:tav>
                                        <p:tav tm="50000">
                                          <p:val>
                                            <p:clrVal>
                                              <a:schemeClr val="hlink"/>
                                            </p:clrVal>
                                          </p:val>
                                        </p:tav>
                                      </p:tavLst>
                                    </p:anim>
                                    <p:set>
                                      <p:cBhvr>
                                        <p:cTn id="30" dur="80"/>
                                        <p:tgtEl>
                                          <p:spTgt spid="2">
                                            <p:txEl>
                                              <p:pRg st="6" end="6"/>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71A8D7-1BCB-F5D2-1D55-6A5EDD9EC6C8}"/>
              </a:ext>
            </a:extLst>
          </p:cNvPr>
          <p:cNvSpPr>
            <a:spLocks noGrp="1"/>
          </p:cNvSpPr>
          <p:nvPr>
            <p:ph type="title"/>
          </p:nvPr>
        </p:nvSpPr>
        <p:spPr>
          <a:xfrm>
            <a:off x="43190" y="107541"/>
            <a:ext cx="9830843" cy="1143000"/>
          </a:xfrm>
        </p:spPr>
        <p:txBody>
          <a:bodyPr/>
          <a:lstStyle/>
          <a:p>
            <a:pPr algn="l"/>
            <a:r>
              <a:rPr lang="en-US" dirty="0"/>
              <a:t>Testing Recommendations from Hypotheses</a:t>
            </a:r>
          </a:p>
        </p:txBody>
      </p:sp>
      <p:sp>
        <p:nvSpPr>
          <p:cNvPr id="12" name="Rectangle 11">
            <a:extLst>
              <a:ext uri="{FF2B5EF4-FFF2-40B4-BE49-F238E27FC236}">
                <a16:creationId xmlns:a16="http://schemas.microsoft.com/office/drawing/2014/main" id="{C16406BA-68A9-964A-A3B6-D63106993B12}"/>
              </a:ext>
            </a:extLst>
          </p:cNvPr>
          <p:cNvSpPr/>
          <p:nvPr/>
        </p:nvSpPr>
        <p:spPr>
          <a:xfrm>
            <a:off x="219430" y="1924512"/>
            <a:ext cx="2648607" cy="1929079"/>
          </a:xfrm>
          <a:prstGeom prst="rect">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EA44884D-5A07-612C-B271-B046C80A825A}"/>
              </a:ext>
            </a:extLst>
          </p:cNvPr>
          <p:cNvSpPr txBox="1"/>
          <p:nvPr/>
        </p:nvSpPr>
        <p:spPr>
          <a:xfrm>
            <a:off x="284390" y="2928453"/>
            <a:ext cx="2550816" cy="923330"/>
          </a:xfrm>
          <a:prstGeom prst="rect">
            <a:avLst/>
          </a:prstGeom>
          <a:noFill/>
        </p:spPr>
        <p:txBody>
          <a:bodyPr wrap="square">
            <a:spAutoFit/>
          </a:bodyPr>
          <a:lstStyle/>
          <a:p>
            <a:pPr algn="ctr"/>
            <a:r>
              <a:rPr lang="en-US" dirty="0"/>
              <a:t>Active in 1+ phenotypic assay(s) in 2+ different viruses </a:t>
            </a:r>
          </a:p>
        </p:txBody>
      </p:sp>
      <p:pic>
        <p:nvPicPr>
          <p:cNvPr id="14" name="Graphic 13" descr="Covid-19 with solid fill">
            <a:extLst>
              <a:ext uri="{FF2B5EF4-FFF2-40B4-BE49-F238E27FC236}">
                <a16:creationId xmlns:a16="http://schemas.microsoft.com/office/drawing/2014/main" id="{74A691BF-94EB-8B46-D048-CF68F44FAF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3300" y="2067872"/>
            <a:ext cx="923901" cy="923901"/>
          </a:xfrm>
          <a:prstGeom prst="rect">
            <a:avLst/>
          </a:prstGeom>
        </p:spPr>
      </p:pic>
      <p:pic>
        <p:nvPicPr>
          <p:cNvPr id="15" name="Graphic 14" descr="Covid-19 with solid fill">
            <a:extLst>
              <a:ext uri="{FF2B5EF4-FFF2-40B4-BE49-F238E27FC236}">
                <a16:creationId xmlns:a16="http://schemas.microsoft.com/office/drawing/2014/main" id="{909879DD-6EE0-C505-B967-95FF4DB9A8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05525" y="2067872"/>
            <a:ext cx="913426" cy="913426"/>
          </a:xfrm>
          <a:prstGeom prst="rect">
            <a:avLst/>
          </a:prstGeom>
        </p:spPr>
      </p:pic>
      <p:sp>
        <p:nvSpPr>
          <p:cNvPr id="17" name="TextBox 16">
            <a:extLst>
              <a:ext uri="{FF2B5EF4-FFF2-40B4-BE49-F238E27FC236}">
                <a16:creationId xmlns:a16="http://schemas.microsoft.com/office/drawing/2014/main" id="{2D37ADA1-6AF6-728A-8BB2-7B183B086BB5}"/>
              </a:ext>
            </a:extLst>
          </p:cNvPr>
          <p:cNvSpPr txBox="1"/>
          <p:nvPr/>
        </p:nvSpPr>
        <p:spPr>
          <a:xfrm>
            <a:off x="7514946" y="7396608"/>
            <a:ext cx="8284127" cy="954107"/>
          </a:xfrm>
          <a:prstGeom prst="rect">
            <a:avLst/>
          </a:prstGeom>
          <a:noFill/>
        </p:spPr>
        <p:txBody>
          <a:bodyPr wrap="none" rtlCol="0">
            <a:spAutoFit/>
          </a:bodyPr>
          <a:lstStyle/>
          <a:p>
            <a:r>
              <a:rPr lang="en-US" sz="2800" dirty="0"/>
              <a:t>Recommendations: </a:t>
            </a:r>
          </a:p>
          <a:p>
            <a:r>
              <a:rPr lang="en-US" sz="2800" dirty="0"/>
              <a:t>1. Retest compound in SARS-CoV-1 and SARS-CoV-2</a:t>
            </a:r>
          </a:p>
        </p:txBody>
      </p:sp>
      <p:sp>
        <p:nvSpPr>
          <p:cNvPr id="22" name="TextBox 21">
            <a:extLst>
              <a:ext uri="{FF2B5EF4-FFF2-40B4-BE49-F238E27FC236}">
                <a16:creationId xmlns:a16="http://schemas.microsoft.com/office/drawing/2014/main" id="{AFB086E6-F980-27B5-6A70-9683165B177F}"/>
              </a:ext>
            </a:extLst>
          </p:cNvPr>
          <p:cNvSpPr txBox="1"/>
          <p:nvPr/>
        </p:nvSpPr>
        <p:spPr>
          <a:xfrm>
            <a:off x="847144" y="1410455"/>
            <a:ext cx="1321387" cy="523220"/>
          </a:xfrm>
          <a:prstGeom prst="rect">
            <a:avLst/>
          </a:prstGeom>
          <a:noFill/>
        </p:spPr>
        <p:txBody>
          <a:bodyPr wrap="none" rtlCol="0">
            <a:spAutoFit/>
          </a:bodyPr>
          <a:lstStyle/>
          <a:p>
            <a:r>
              <a:rPr lang="en-US" sz="2800" b="1" dirty="0"/>
              <a:t>Criteria</a:t>
            </a:r>
          </a:p>
        </p:txBody>
      </p:sp>
      <p:sp>
        <p:nvSpPr>
          <p:cNvPr id="23" name="TextBox 22">
            <a:extLst>
              <a:ext uri="{FF2B5EF4-FFF2-40B4-BE49-F238E27FC236}">
                <a16:creationId xmlns:a16="http://schemas.microsoft.com/office/drawing/2014/main" id="{53B2E4CF-F3F9-A6CC-E7E8-C6B2CDDA3E7F}"/>
              </a:ext>
            </a:extLst>
          </p:cNvPr>
          <p:cNvSpPr txBox="1"/>
          <p:nvPr/>
        </p:nvSpPr>
        <p:spPr>
          <a:xfrm>
            <a:off x="5724714" y="1429292"/>
            <a:ext cx="4129015" cy="523220"/>
          </a:xfrm>
          <a:prstGeom prst="rect">
            <a:avLst/>
          </a:prstGeom>
          <a:noFill/>
        </p:spPr>
        <p:txBody>
          <a:bodyPr wrap="none" rtlCol="0">
            <a:spAutoFit/>
          </a:bodyPr>
          <a:lstStyle/>
          <a:p>
            <a:r>
              <a:rPr lang="en-US" sz="2800" b="1" dirty="0"/>
              <a:t>Compound Profile Example</a:t>
            </a:r>
          </a:p>
        </p:txBody>
      </p:sp>
      <p:graphicFrame>
        <p:nvGraphicFramePr>
          <p:cNvPr id="48" name="Table 48">
            <a:extLst>
              <a:ext uri="{FF2B5EF4-FFF2-40B4-BE49-F238E27FC236}">
                <a16:creationId xmlns:a16="http://schemas.microsoft.com/office/drawing/2014/main" id="{48382E3E-8D5E-9DB8-A6F8-23E71D4F5DC3}"/>
              </a:ext>
            </a:extLst>
          </p:cNvPr>
          <p:cNvGraphicFramePr>
            <a:graphicFrameLocks noGrp="1"/>
          </p:cNvGraphicFramePr>
          <p:nvPr>
            <p:extLst>
              <p:ext uri="{D42A27DB-BD31-4B8C-83A1-F6EECF244321}">
                <p14:modId xmlns:p14="http://schemas.microsoft.com/office/powerpoint/2010/main" val="2174371763"/>
              </p:ext>
            </p:extLst>
          </p:nvPr>
        </p:nvGraphicFramePr>
        <p:xfrm>
          <a:off x="3311176" y="1905315"/>
          <a:ext cx="8687810" cy="2011680"/>
        </p:xfrm>
        <a:graphic>
          <a:graphicData uri="http://schemas.openxmlformats.org/drawingml/2006/table">
            <a:tbl>
              <a:tblPr firstRow="1" bandRow="1">
                <a:tableStyleId>{5C22544A-7EE6-4342-B048-85BDC9FD1C3A}</a:tableStyleId>
              </a:tblPr>
              <a:tblGrid>
                <a:gridCol w="1737562">
                  <a:extLst>
                    <a:ext uri="{9D8B030D-6E8A-4147-A177-3AD203B41FA5}">
                      <a16:colId xmlns:a16="http://schemas.microsoft.com/office/drawing/2014/main" val="2987261215"/>
                    </a:ext>
                  </a:extLst>
                </a:gridCol>
                <a:gridCol w="1737562">
                  <a:extLst>
                    <a:ext uri="{9D8B030D-6E8A-4147-A177-3AD203B41FA5}">
                      <a16:colId xmlns:a16="http://schemas.microsoft.com/office/drawing/2014/main" val="148223020"/>
                    </a:ext>
                  </a:extLst>
                </a:gridCol>
                <a:gridCol w="1737562">
                  <a:extLst>
                    <a:ext uri="{9D8B030D-6E8A-4147-A177-3AD203B41FA5}">
                      <a16:colId xmlns:a16="http://schemas.microsoft.com/office/drawing/2014/main" val="1288754538"/>
                    </a:ext>
                  </a:extLst>
                </a:gridCol>
                <a:gridCol w="1737562">
                  <a:extLst>
                    <a:ext uri="{9D8B030D-6E8A-4147-A177-3AD203B41FA5}">
                      <a16:colId xmlns:a16="http://schemas.microsoft.com/office/drawing/2014/main" val="2618672430"/>
                    </a:ext>
                  </a:extLst>
                </a:gridCol>
                <a:gridCol w="1737562">
                  <a:extLst>
                    <a:ext uri="{9D8B030D-6E8A-4147-A177-3AD203B41FA5}">
                      <a16:colId xmlns:a16="http://schemas.microsoft.com/office/drawing/2014/main" val="2056445335"/>
                    </a:ext>
                  </a:extLst>
                </a:gridCol>
              </a:tblGrid>
              <a:tr h="370840">
                <a:tc>
                  <a:txBody>
                    <a:bodyPr/>
                    <a:lstStyle/>
                    <a:p>
                      <a:pPr algn="ctr"/>
                      <a:r>
                        <a:rPr lang="en-US" sz="2000" dirty="0"/>
                        <a:t>Compound ID</a:t>
                      </a:r>
                    </a:p>
                  </a:txBody>
                  <a:tcPr anchor="ctr">
                    <a:solidFill>
                      <a:srgbClr val="002060"/>
                    </a:solidFill>
                  </a:tcPr>
                </a:tc>
                <a:tc>
                  <a:txBody>
                    <a:bodyPr/>
                    <a:lstStyle/>
                    <a:p>
                      <a:pPr algn="ctr"/>
                      <a:r>
                        <a:rPr lang="en-US" sz="2000" dirty="0"/>
                        <a:t>Phenotypic Activity</a:t>
                      </a:r>
                    </a:p>
                  </a:txBody>
                  <a:tcPr anchor="ctr">
                    <a:solidFill>
                      <a:srgbClr val="002060"/>
                    </a:solidFill>
                  </a:tcPr>
                </a:tc>
                <a:tc>
                  <a:txBody>
                    <a:bodyPr/>
                    <a:lstStyle/>
                    <a:p>
                      <a:pPr algn="ctr"/>
                      <a:r>
                        <a:rPr lang="en-US" sz="2000" dirty="0"/>
                        <a:t>Phenotypic Inactivity </a:t>
                      </a:r>
                    </a:p>
                  </a:txBody>
                  <a:tcPr anchor="ctr">
                    <a:solidFill>
                      <a:srgbClr val="002060"/>
                    </a:solidFill>
                  </a:tcPr>
                </a:tc>
                <a:tc>
                  <a:txBody>
                    <a:bodyPr/>
                    <a:lstStyle/>
                    <a:p>
                      <a:pPr algn="ctr"/>
                      <a:r>
                        <a:rPr lang="en-US" sz="2000" dirty="0"/>
                        <a:t>Untested Phenotypic</a:t>
                      </a:r>
                    </a:p>
                  </a:txBody>
                  <a:tcPr anchor="ctr">
                    <a:solidFill>
                      <a:srgbClr val="002060"/>
                    </a:solidFill>
                  </a:tcPr>
                </a:tc>
                <a:tc>
                  <a:txBody>
                    <a:bodyPr/>
                    <a:lstStyle/>
                    <a:p>
                      <a:pPr algn="ctr"/>
                      <a:r>
                        <a:rPr lang="en-US" sz="2000" dirty="0"/>
                        <a:t>Untested Target-Based</a:t>
                      </a:r>
                    </a:p>
                  </a:txBody>
                  <a:tcPr anchor="ctr">
                    <a:solidFill>
                      <a:srgbClr val="002060"/>
                    </a:solidFill>
                  </a:tcPr>
                </a:tc>
                <a:extLst>
                  <a:ext uri="{0D108BD9-81ED-4DB2-BD59-A6C34878D82A}">
                    <a16:rowId xmlns:a16="http://schemas.microsoft.com/office/drawing/2014/main" val="3822338119"/>
                  </a:ext>
                </a:extLst>
              </a:tr>
              <a:tr h="370840">
                <a:tc>
                  <a:txBody>
                    <a:bodyPr/>
                    <a:lstStyle/>
                    <a:p>
                      <a:pPr algn="ctr"/>
                      <a:r>
                        <a:rPr lang="en-US" sz="2000" dirty="0"/>
                        <a:t>Compound X</a:t>
                      </a:r>
                    </a:p>
                  </a:txBody>
                  <a:tcPr anchor="ct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t>Dengue 1; Zika</a:t>
                      </a:r>
                    </a:p>
                  </a:txBody>
                  <a:tcPr anchor="ct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t>None</a:t>
                      </a:r>
                    </a:p>
                  </a:txBody>
                  <a:tcPr anchor="ct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t>Yellow Fever; West Nile; Dengue 2-4</a:t>
                      </a:r>
                    </a:p>
                  </a:txBody>
                  <a:tcPr anchor="ct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t>All</a:t>
                      </a:r>
                    </a:p>
                  </a:txBody>
                  <a:tcPr anchor="ct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34288734"/>
                  </a:ext>
                </a:extLst>
              </a:tr>
            </a:tbl>
          </a:graphicData>
        </a:graphic>
      </p:graphicFrame>
      <p:sp>
        <p:nvSpPr>
          <p:cNvPr id="49" name="TextBox 48">
            <a:extLst>
              <a:ext uri="{FF2B5EF4-FFF2-40B4-BE49-F238E27FC236}">
                <a16:creationId xmlns:a16="http://schemas.microsoft.com/office/drawing/2014/main" id="{C5C38442-D32C-1EA9-DD02-884EFB1D23D1}"/>
              </a:ext>
            </a:extLst>
          </p:cNvPr>
          <p:cNvSpPr txBox="1"/>
          <p:nvPr/>
        </p:nvSpPr>
        <p:spPr>
          <a:xfrm>
            <a:off x="5883699" y="4032188"/>
            <a:ext cx="3811043" cy="523220"/>
          </a:xfrm>
          <a:prstGeom prst="rect">
            <a:avLst/>
          </a:prstGeom>
          <a:noFill/>
        </p:spPr>
        <p:txBody>
          <a:bodyPr wrap="none" rtlCol="0">
            <a:spAutoFit/>
          </a:bodyPr>
          <a:lstStyle/>
          <a:p>
            <a:r>
              <a:rPr lang="en-US" sz="2800" b="1" dirty="0"/>
              <a:t>Testing Recommendations</a:t>
            </a:r>
          </a:p>
        </p:txBody>
      </p:sp>
      <p:sp>
        <p:nvSpPr>
          <p:cNvPr id="51" name="TextBox 50">
            <a:extLst>
              <a:ext uri="{FF2B5EF4-FFF2-40B4-BE49-F238E27FC236}">
                <a16:creationId xmlns:a16="http://schemas.microsoft.com/office/drawing/2014/main" id="{FA6525FB-FBD1-42AC-167D-3E81C05780CB}"/>
              </a:ext>
            </a:extLst>
          </p:cNvPr>
          <p:cNvSpPr txBox="1"/>
          <p:nvPr/>
        </p:nvSpPr>
        <p:spPr>
          <a:xfrm>
            <a:off x="4114800" y="4495800"/>
            <a:ext cx="7488895" cy="1569660"/>
          </a:xfrm>
          <a:prstGeom prst="rect">
            <a:avLst/>
          </a:prstGeom>
          <a:noFill/>
        </p:spPr>
        <p:txBody>
          <a:bodyPr wrap="square">
            <a:spAutoFit/>
          </a:bodyPr>
          <a:lstStyle/>
          <a:p>
            <a:pPr marL="342900" indent="-342900">
              <a:buFont typeface="+mj-lt"/>
              <a:buAutoNum type="arabicPeriod"/>
            </a:pPr>
            <a:r>
              <a:rPr lang="en-US" sz="2400" dirty="0"/>
              <a:t>Retest this compound against Dengue 1 and Zika to ensure assay compatibility </a:t>
            </a:r>
          </a:p>
          <a:p>
            <a:pPr marL="342900" indent="-342900">
              <a:buFont typeface="+mj-lt"/>
              <a:buAutoNum type="arabicPeriod"/>
            </a:pPr>
            <a:r>
              <a:rPr lang="en-US" sz="2400" dirty="0"/>
              <a:t>Test against Dengue 2-4, West Nile, and Yellow Fever due to high conservation amongst flavivirus proteins</a:t>
            </a:r>
          </a:p>
        </p:txBody>
      </p:sp>
      <p:sp>
        <p:nvSpPr>
          <p:cNvPr id="52" name="TextBox 51">
            <a:extLst>
              <a:ext uri="{FF2B5EF4-FFF2-40B4-BE49-F238E27FC236}">
                <a16:creationId xmlns:a16="http://schemas.microsoft.com/office/drawing/2014/main" id="{C09199EE-CC74-512B-BCDB-2B3EFF052F70}"/>
              </a:ext>
            </a:extLst>
          </p:cNvPr>
          <p:cNvSpPr txBox="1"/>
          <p:nvPr/>
        </p:nvSpPr>
        <p:spPr>
          <a:xfrm>
            <a:off x="734170" y="3937607"/>
            <a:ext cx="1749197" cy="523220"/>
          </a:xfrm>
          <a:prstGeom prst="rect">
            <a:avLst/>
          </a:prstGeom>
          <a:noFill/>
        </p:spPr>
        <p:txBody>
          <a:bodyPr wrap="none" rtlCol="0">
            <a:spAutoFit/>
          </a:bodyPr>
          <a:lstStyle/>
          <a:p>
            <a:r>
              <a:rPr lang="en-US" sz="2800" b="1" u="sng" dirty="0"/>
              <a:t>Hypothesis</a:t>
            </a:r>
          </a:p>
        </p:txBody>
      </p:sp>
      <p:sp>
        <p:nvSpPr>
          <p:cNvPr id="53" name="TextBox 52">
            <a:extLst>
              <a:ext uri="{FF2B5EF4-FFF2-40B4-BE49-F238E27FC236}">
                <a16:creationId xmlns:a16="http://schemas.microsoft.com/office/drawing/2014/main" id="{4F5DBAFD-91C5-89BA-CE1F-7FAA5A59A049}"/>
              </a:ext>
            </a:extLst>
          </p:cNvPr>
          <p:cNvSpPr txBox="1"/>
          <p:nvPr/>
        </p:nvSpPr>
        <p:spPr>
          <a:xfrm>
            <a:off x="481677" y="4428890"/>
            <a:ext cx="2254181" cy="1384995"/>
          </a:xfrm>
          <a:prstGeom prst="rect">
            <a:avLst/>
          </a:prstGeom>
          <a:noFill/>
        </p:spPr>
        <p:txBody>
          <a:bodyPr wrap="square" rtlCol="0">
            <a:spAutoFit/>
          </a:bodyPr>
          <a:lstStyle/>
          <a:p>
            <a:pPr algn="ctr"/>
            <a:r>
              <a:rPr lang="en-US" sz="2800" dirty="0"/>
              <a:t>Broad-Spectrum for Viral Family</a:t>
            </a:r>
          </a:p>
        </p:txBody>
      </p:sp>
    </p:spTree>
    <p:extLst>
      <p:ext uri="{BB962C8B-B14F-4D97-AF65-F5344CB8AC3E}">
        <p14:creationId xmlns:p14="http://schemas.microsoft.com/office/powerpoint/2010/main" val="1561931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4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534E6-81B8-DBD6-B61A-D45E862EF562}"/>
              </a:ext>
            </a:extLst>
          </p:cNvPr>
          <p:cNvSpPr>
            <a:spLocks noGrp="1"/>
          </p:cNvSpPr>
          <p:nvPr>
            <p:ph type="title"/>
          </p:nvPr>
        </p:nvSpPr>
        <p:spPr>
          <a:xfrm>
            <a:off x="838200" y="118734"/>
            <a:ext cx="10515600" cy="1013379"/>
          </a:xfrm>
        </p:spPr>
        <p:txBody>
          <a:bodyPr>
            <a:normAutofit/>
          </a:bodyPr>
          <a:lstStyle/>
          <a:p>
            <a:pPr algn="ctr"/>
            <a:r>
              <a:rPr lang="en-US" dirty="0"/>
              <a:t>SMACC Compounds Tested in Flaviviruses</a:t>
            </a:r>
          </a:p>
        </p:txBody>
      </p:sp>
      <p:graphicFrame>
        <p:nvGraphicFramePr>
          <p:cNvPr id="21" name="Table 21">
            <a:extLst>
              <a:ext uri="{FF2B5EF4-FFF2-40B4-BE49-F238E27FC236}">
                <a16:creationId xmlns:a16="http://schemas.microsoft.com/office/drawing/2014/main" id="{842F0D76-0F02-0E74-4F24-4DB05528A753}"/>
              </a:ext>
            </a:extLst>
          </p:cNvPr>
          <p:cNvGraphicFramePr>
            <a:graphicFrameLocks noGrp="1"/>
          </p:cNvGraphicFramePr>
          <p:nvPr/>
        </p:nvGraphicFramePr>
        <p:xfrm>
          <a:off x="58056" y="2613599"/>
          <a:ext cx="12075888" cy="3711302"/>
        </p:xfrm>
        <a:graphic>
          <a:graphicData uri="http://schemas.openxmlformats.org/drawingml/2006/table">
            <a:tbl>
              <a:tblPr firstRow="1" bandRow="1">
                <a:tableStyleId>{7E9639D4-E3E2-4D34-9284-5A2195B3D0D7}</a:tableStyleId>
              </a:tblPr>
              <a:tblGrid>
                <a:gridCol w="3018972">
                  <a:extLst>
                    <a:ext uri="{9D8B030D-6E8A-4147-A177-3AD203B41FA5}">
                      <a16:colId xmlns:a16="http://schemas.microsoft.com/office/drawing/2014/main" val="2920327996"/>
                    </a:ext>
                  </a:extLst>
                </a:gridCol>
                <a:gridCol w="3018972">
                  <a:extLst>
                    <a:ext uri="{9D8B030D-6E8A-4147-A177-3AD203B41FA5}">
                      <a16:colId xmlns:a16="http://schemas.microsoft.com/office/drawing/2014/main" val="2248611828"/>
                    </a:ext>
                  </a:extLst>
                </a:gridCol>
                <a:gridCol w="3018972">
                  <a:extLst>
                    <a:ext uri="{9D8B030D-6E8A-4147-A177-3AD203B41FA5}">
                      <a16:colId xmlns:a16="http://schemas.microsoft.com/office/drawing/2014/main" val="3064326136"/>
                    </a:ext>
                  </a:extLst>
                </a:gridCol>
                <a:gridCol w="3018972">
                  <a:extLst>
                    <a:ext uri="{9D8B030D-6E8A-4147-A177-3AD203B41FA5}">
                      <a16:colId xmlns:a16="http://schemas.microsoft.com/office/drawing/2014/main" val="3797216376"/>
                    </a:ext>
                  </a:extLst>
                </a:gridCol>
              </a:tblGrid>
              <a:tr h="304800">
                <a:tc>
                  <a:txBody>
                    <a:bodyPr/>
                    <a:lstStyle/>
                    <a:p>
                      <a:pPr algn="ctr"/>
                      <a:r>
                        <a:rPr lang="en-US" sz="2800" dirty="0"/>
                        <a:t>Virus </a:t>
                      </a:r>
                    </a:p>
                  </a:txBody>
                  <a:tcPr/>
                </a:tc>
                <a:tc>
                  <a:txBody>
                    <a:bodyPr/>
                    <a:lstStyle/>
                    <a:p>
                      <a:pPr algn="ctr"/>
                      <a:r>
                        <a:rPr lang="en-US" sz="2600" dirty="0"/>
                        <a:t>CHEMBL4212750</a:t>
                      </a:r>
                    </a:p>
                  </a:txBody>
                  <a:tcPr/>
                </a:tc>
                <a:tc>
                  <a:txBody>
                    <a:bodyPr/>
                    <a:lstStyle/>
                    <a:p>
                      <a:pPr algn="ctr"/>
                      <a:r>
                        <a:rPr lang="en-US" sz="2600" dirty="0"/>
                        <a:t>CHEMBL236207</a:t>
                      </a:r>
                    </a:p>
                  </a:txBody>
                  <a:tcPr/>
                </a:tc>
                <a:tc>
                  <a:txBody>
                    <a:bodyPr/>
                    <a:lstStyle/>
                    <a:p>
                      <a:pPr algn="ctr"/>
                      <a:r>
                        <a:rPr lang="en-US" sz="2600" dirty="0"/>
                        <a:t>CHEMBL4526128</a:t>
                      </a:r>
                    </a:p>
                  </a:txBody>
                  <a:tcPr/>
                </a:tc>
                <a:extLst>
                  <a:ext uri="{0D108BD9-81ED-4DB2-BD59-A6C34878D82A}">
                    <a16:rowId xmlns:a16="http://schemas.microsoft.com/office/drawing/2014/main" val="3634841463"/>
                  </a:ext>
                </a:extLst>
              </a:tr>
              <a:tr h="580572">
                <a:tc>
                  <a:txBody>
                    <a:bodyPr/>
                    <a:lstStyle/>
                    <a:p>
                      <a:pPr algn="ctr"/>
                      <a:r>
                        <a:rPr lang="en-US" sz="2800" dirty="0"/>
                        <a:t>Dengue 2</a:t>
                      </a:r>
                    </a:p>
                  </a:txBody>
                  <a:tcPr anchor="ctr"/>
                </a:tc>
                <a:tc>
                  <a:txBody>
                    <a:bodyPr/>
                    <a:lstStyle/>
                    <a:p>
                      <a:pPr algn="ctr"/>
                      <a:endParaRPr lang="en-US" dirty="0"/>
                    </a:p>
                  </a:txBody>
                  <a:tcPr anchor="ctr">
                    <a:solidFill>
                      <a:schemeClr val="accent1"/>
                    </a:solidFill>
                  </a:tcPr>
                </a:tc>
                <a:tc>
                  <a:txBody>
                    <a:bodyPr/>
                    <a:lstStyle/>
                    <a:p>
                      <a:pPr algn="ctr"/>
                      <a:endParaRPr lang="en-US" dirty="0"/>
                    </a:p>
                  </a:txBody>
                  <a:tcPr anchor="ctr">
                    <a:solidFill>
                      <a:schemeClr val="accent1"/>
                    </a:solidFill>
                  </a:tcPr>
                </a:tc>
                <a:tc>
                  <a:txBody>
                    <a:bodyPr/>
                    <a:lstStyle/>
                    <a:p>
                      <a:pPr algn="ctr"/>
                      <a:endParaRPr lang="en-US" dirty="0"/>
                    </a:p>
                  </a:txBody>
                  <a:tcPr anchor="ctr">
                    <a:solidFill>
                      <a:schemeClr val="accent1"/>
                    </a:solidFill>
                  </a:tcPr>
                </a:tc>
                <a:extLst>
                  <a:ext uri="{0D108BD9-81ED-4DB2-BD59-A6C34878D82A}">
                    <a16:rowId xmlns:a16="http://schemas.microsoft.com/office/drawing/2014/main" val="3079910213"/>
                  </a:ext>
                </a:extLst>
              </a:tr>
              <a:tr h="522514">
                <a:tc>
                  <a:txBody>
                    <a:bodyPr/>
                    <a:lstStyle/>
                    <a:p>
                      <a:pPr algn="ctr"/>
                      <a:r>
                        <a:rPr lang="en-US" sz="2800" dirty="0"/>
                        <a:t>Dengue 3</a:t>
                      </a:r>
                    </a:p>
                  </a:txBody>
                  <a:tcPr anchor="ctr"/>
                </a:tc>
                <a:tc>
                  <a:txBody>
                    <a:bodyPr/>
                    <a:lstStyle/>
                    <a:p>
                      <a:pPr algn="ctr"/>
                      <a:endParaRPr lang="en-US" dirty="0"/>
                    </a:p>
                  </a:txBody>
                  <a:tcPr anchor="ctr">
                    <a:solidFill>
                      <a:schemeClr val="bg1"/>
                    </a:solidFill>
                  </a:tcPr>
                </a:tc>
                <a:tc>
                  <a:txBody>
                    <a:bodyPr/>
                    <a:lstStyle/>
                    <a:p>
                      <a:pPr algn="ctr"/>
                      <a:endParaRPr lang="en-US" dirty="0"/>
                    </a:p>
                  </a:txBody>
                  <a:tcPr anchor="ctr">
                    <a:solidFill>
                      <a:schemeClr val="bg1"/>
                    </a:solidFill>
                  </a:tcPr>
                </a:tc>
                <a:tc>
                  <a:txBody>
                    <a:bodyPr/>
                    <a:lstStyle/>
                    <a:p>
                      <a:pPr algn="ctr"/>
                      <a:endParaRPr lang="en-US" dirty="0"/>
                    </a:p>
                  </a:txBody>
                  <a:tcPr anchor="ctr">
                    <a:solidFill>
                      <a:schemeClr val="accent6"/>
                    </a:solidFill>
                  </a:tcPr>
                </a:tc>
                <a:extLst>
                  <a:ext uri="{0D108BD9-81ED-4DB2-BD59-A6C34878D82A}">
                    <a16:rowId xmlns:a16="http://schemas.microsoft.com/office/drawing/2014/main" val="2492293984"/>
                  </a:ext>
                </a:extLst>
              </a:tr>
              <a:tr h="522514">
                <a:tc>
                  <a:txBody>
                    <a:bodyPr/>
                    <a:lstStyle/>
                    <a:p>
                      <a:pPr algn="ctr"/>
                      <a:r>
                        <a:rPr lang="en-US" sz="2800" dirty="0"/>
                        <a:t>Dengue 4</a:t>
                      </a:r>
                    </a:p>
                  </a:txBody>
                  <a:tcPr anchor="ctr"/>
                </a:tc>
                <a:tc>
                  <a:txBody>
                    <a:bodyPr/>
                    <a:lstStyle/>
                    <a:p>
                      <a:pPr algn="ctr"/>
                      <a:endParaRPr lang="en-US" dirty="0"/>
                    </a:p>
                  </a:txBody>
                  <a:tcPr anchor="ctr">
                    <a:solidFill>
                      <a:schemeClr val="accent1"/>
                    </a:solidFill>
                  </a:tcPr>
                </a:tc>
                <a:tc>
                  <a:txBody>
                    <a:bodyPr/>
                    <a:lstStyle/>
                    <a:p>
                      <a:pPr algn="ctr"/>
                      <a:endParaRPr lang="en-US" dirty="0"/>
                    </a:p>
                  </a:txBody>
                  <a:tcPr anchor="ctr">
                    <a:solidFill>
                      <a:schemeClr val="accent1"/>
                    </a:solidFill>
                  </a:tcPr>
                </a:tc>
                <a:tc>
                  <a:txBody>
                    <a:bodyPr/>
                    <a:lstStyle/>
                    <a:p>
                      <a:pPr algn="ctr"/>
                      <a:endParaRPr lang="en-US" dirty="0"/>
                    </a:p>
                  </a:txBody>
                  <a:tcPr anchor="ctr">
                    <a:solidFill>
                      <a:schemeClr val="accent1"/>
                    </a:solidFill>
                  </a:tcPr>
                </a:tc>
                <a:extLst>
                  <a:ext uri="{0D108BD9-81ED-4DB2-BD59-A6C34878D82A}">
                    <a16:rowId xmlns:a16="http://schemas.microsoft.com/office/drawing/2014/main" val="3056056485"/>
                  </a:ext>
                </a:extLst>
              </a:tr>
              <a:tr h="522514">
                <a:tc>
                  <a:txBody>
                    <a:bodyPr/>
                    <a:lstStyle/>
                    <a:p>
                      <a:pPr algn="ctr"/>
                      <a:r>
                        <a:rPr lang="en-US" sz="2800" dirty="0"/>
                        <a:t>Zika </a:t>
                      </a:r>
                    </a:p>
                  </a:txBody>
                  <a:tcPr anchor="ctr"/>
                </a:tc>
                <a:tc>
                  <a:txBody>
                    <a:bodyPr/>
                    <a:lstStyle/>
                    <a:p>
                      <a:pPr algn="ctr"/>
                      <a:endParaRPr lang="en-US" dirty="0"/>
                    </a:p>
                  </a:txBody>
                  <a:tcPr anchor="ctr">
                    <a:solidFill>
                      <a:schemeClr val="accent6"/>
                    </a:solidFill>
                  </a:tcP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3606866323"/>
                  </a:ext>
                </a:extLst>
              </a:tr>
              <a:tr h="522514">
                <a:tc>
                  <a:txBody>
                    <a:bodyPr/>
                    <a:lstStyle/>
                    <a:p>
                      <a:pPr algn="ctr"/>
                      <a:r>
                        <a:rPr lang="en-US" sz="2800" dirty="0"/>
                        <a:t>West Nile</a:t>
                      </a:r>
                    </a:p>
                  </a:txBody>
                  <a:tcPr anchor="ctr"/>
                </a:tc>
                <a:tc>
                  <a:txBody>
                    <a:bodyPr/>
                    <a:lstStyle/>
                    <a:p>
                      <a:pPr algn="ctr"/>
                      <a:endParaRPr lang="en-US" dirty="0"/>
                    </a:p>
                  </a:txBody>
                  <a:tcPr anchor="ctr"/>
                </a:tc>
                <a:tc>
                  <a:txBody>
                    <a:bodyPr/>
                    <a:lstStyle/>
                    <a:p>
                      <a:pPr algn="ctr"/>
                      <a:endParaRPr lang="en-US" dirty="0"/>
                    </a:p>
                  </a:txBody>
                  <a:tcPr anchor="ctr">
                    <a:solidFill>
                      <a:schemeClr val="accent6"/>
                    </a:solidFill>
                  </a:tcPr>
                </a:tc>
                <a:tc>
                  <a:txBody>
                    <a:bodyPr/>
                    <a:lstStyle/>
                    <a:p>
                      <a:pPr algn="ctr"/>
                      <a:endParaRPr lang="en-US" dirty="0"/>
                    </a:p>
                  </a:txBody>
                  <a:tcPr anchor="ctr"/>
                </a:tc>
                <a:extLst>
                  <a:ext uri="{0D108BD9-81ED-4DB2-BD59-A6C34878D82A}">
                    <a16:rowId xmlns:a16="http://schemas.microsoft.com/office/drawing/2014/main" val="2598872655"/>
                  </a:ext>
                </a:extLst>
              </a:tr>
              <a:tr h="522514">
                <a:tc>
                  <a:txBody>
                    <a:bodyPr/>
                    <a:lstStyle/>
                    <a:p>
                      <a:pPr algn="ctr"/>
                      <a:r>
                        <a:rPr lang="en-US" sz="2800" dirty="0"/>
                        <a:t>Zika</a:t>
                      </a:r>
                    </a:p>
                  </a:txBody>
                  <a:tcPr anchor="ctr"/>
                </a:tc>
                <a:tc>
                  <a:txBody>
                    <a:bodyPr/>
                    <a:lstStyle/>
                    <a:p>
                      <a:pPr algn="ctr"/>
                      <a:endParaRPr lang="en-US" dirty="0"/>
                    </a:p>
                  </a:txBody>
                  <a:tcPr anchor="ctr"/>
                </a:tc>
                <a:tc>
                  <a:txBody>
                    <a:bodyPr/>
                    <a:lstStyle/>
                    <a:p>
                      <a:pPr algn="ctr"/>
                      <a:endParaRPr lang="en-US" dirty="0"/>
                    </a:p>
                  </a:txBody>
                  <a:tcPr anchor="ctr">
                    <a:solidFill>
                      <a:schemeClr val="accent6"/>
                    </a:solidFill>
                  </a:tcPr>
                </a:tc>
                <a:tc>
                  <a:txBody>
                    <a:bodyPr/>
                    <a:lstStyle/>
                    <a:p>
                      <a:pPr algn="ctr"/>
                      <a:endParaRPr lang="en-US" dirty="0"/>
                    </a:p>
                  </a:txBody>
                  <a:tcPr anchor="ctr"/>
                </a:tc>
                <a:extLst>
                  <a:ext uri="{0D108BD9-81ED-4DB2-BD59-A6C34878D82A}">
                    <a16:rowId xmlns:a16="http://schemas.microsoft.com/office/drawing/2014/main" val="1938958943"/>
                  </a:ext>
                </a:extLst>
              </a:tr>
            </a:tbl>
          </a:graphicData>
        </a:graphic>
      </p:graphicFrame>
      <p:sp>
        <p:nvSpPr>
          <p:cNvPr id="22" name="Rectangle 21">
            <a:extLst>
              <a:ext uri="{FF2B5EF4-FFF2-40B4-BE49-F238E27FC236}">
                <a16:creationId xmlns:a16="http://schemas.microsoft.com/office/drawing/2014/main" id="{D468206D-C966-ACDE-4DBE-9C748DC36ED5}"/>
              </a:ext>
            </a:extLst>
          </p:cNvPr>
          <p:cNvSpPr/>
          <p:nvPr/>
        </p:nvSpPr>
        <p:spPr>
          <a:xfrm>
            <a:off x="2100679" y="6388249"/>
            <a:ext cx="1074058" cy="396523"/>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183FDBD-65F5-E2CC-FF07-72166064774E}"/>
              </a:ext>
            </a:extLst>
          </p:cNvPr>
          <p:cNvSpPr txBox="1"/>
          <p:nvPr/>
        </p:nvSpPr>
        <p:spPr>
          <a:xfrm>
            <a:off x="3305364" y="6324901"/>
            <a:ext cx="2790636" cy="523220"/>
          </a:xfrm>
          <a:prstGeom prst="rect">
            <a:avLst/>
          </a:prstGeom>
          <a:noFill/>
        </p:spPr>
        <p:txBody>
          <a:bodyPr wrap="none" rtlCol="0">
            <a:spAutoFit/>
          </a:bodyPr>
          <a:lstStyle/>
          <a:p>
            <a:r>
              <a:rPr lang="en-US" sz="2800" dirty="0"/>
              <a:t>Reported Activity </a:t>
            </a:r>
          </a:p>
        </p:txBody>
      </p:sp>
      <p:sp>
        <p:nvSpPr>
          <p:cNvPr id="24" name="Rectangle 23">
            <a:extLst>
              <a:ext uri="{FF2B5EF4-FFF2-40B4-BE49-F238E27FC236}">
                <a16:creationId xmlns:a16="http://schemas.microsoft.com/office/drawing/2014/main" id="{E35EEBF3-4E09-32A8-8FC3-D6ACA3E6DE8F}"/>
              </a:ext>
            </a:extLst>
          </p:cNvPr>
          <p:cNvSpPr/>
          <p:nvPr/>
        </p:nvSpPr>
        <p:spPr>
          <a:xfrm>
            <a:off x="6226627" y="6388248"/>
            <a:ext cx="1074058" cy="396524"/>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531A383-5C1D-73E7-14E9-31F3647E0980}"/>
              </a:ext>
            </a:extLst>
          </p:cNvPr>
          <p:cNvSpPr txBox="1"/>
          <p:nvPr/>
        </p:nvSpPr>
        <p:spPr>
          <a:xfrm>
            <a:off x="7431312" y="6324901"/>
            <a:ext cx="4419223" cy="523220"/>
          </a:xfrm>
          <a:prstGeom prst="rect">
            <a:avLst/>
          </a:prstGeom>
          <a:noFill/>
        </p:spPr>
        <p:txBody>
          <a:bodyPr wrap="none" rtlCol="0">
            <a:spAutoFit/>
          </a:bodyPr>
          <a:lstStyle/>
          <a:p>
            <a:r>
              <a:rPr lang="en-US" sz="2800" dirty="0"/>
              <a:t>New Experimental Activity </a:t>
            </a:r>
          </a:p>
        </p:txBody>
      </p:sp>
      <p:pic>
        <p:nvPicPr>
          <p:cNvPr id="37" name="Picture 36" descr="A structure of a chemical formula&#10;&#10;Description automatically generated">
            <a:extLst>
              <a:ext uri="{FF2B5EF4-FFF2-40B4-BE49-F238E27FC236}">
                <a16:creationId xmlns:a16="http://schemas.microsoft.com/office/drawing/2014/main" id="{9A06BE68-5590-A4D3-7B9B-643781394AC7}"/>
              </a:ext>
            </a:extLst>
          </p:cNvPr>
          <p:cNvPicPr>
            <a:picLocks noChangeAspect="1"/>
          </p:cNvPicPr>
          <p:nvPr/>
        </p:nvPicPr>
        <p:blipFill>
          <a:blip r:embed="rId3"/>
          <a:stretch>
            <a:fillRect/>
          </a:stretch>
        </p:blipFill>
        <p:spPr>
          <a:xfrm>
            <a:off x="3713274" y="1059863"/>
            <a:ext cx="1974815" cy="1283213"/>
          </a:xfrm>
          <a:prstGeom prst="rect">
            <a:avLst/>
          </a:prstGeom>
        </p:spPr>
      </p:pic>
      <p:pic>
        <p:nvPicPr>
          <p:cNvPr id="39" name="Picture 38" descr="A structure of a chemical formula&#10;&#10;Description automatically generated">
            <a:extLst>
              <a:ext uri="{FF2B5EF4-FFF2-40B4-BE49-F238E27FC236}">
                <a16:creationId xmlns:a16="http://schemas.microsoft.com/office/drawing/2014/main" id="{AFD043C9-40EF-76C7-C7EC-7EF7ACD220B4}"/>
              </a:ext>
            </a:extLst>
          </p:cNvPr>
          <p:cNvPicPr>
            <a:picLocks noChangeAspect="1"/>
          </p:cNvPicPr>
          <p:nvPr/>
        </p:nvPicPr>
        <p:blipFill>
          <a:blip r:embed="rId4"/>
          <a:stretch>
            <a:fillRect/>
          </a:stretch>
        </p:blipFill>
        <p:spPr>
          <a:xfrm>
            <a:off x="7082705" y="928696"/>
            <a:ext cx="1480458" cy="1684903"/>
          </a:xfrm>
          <a:prstGeom prst="rect">
            <a:avLst/>
          </a:prstGeom>
        </p:spPr>
      </p:pic>
      <p:pic>
        <p:nvPicPr>
          <p:cNvPr id="41" name="Picture 40" descr="A structure of a chemical formula&#10;&#10;Description automatically generated">
            <a:extLst>
              <a:ext uri="{FF2B5EF4-FFF2-40B4-BE49-F238E27FC236}">
                <a16:creationId xmlns:a16="http://schemas.microsoft.com/office/drawing/2014/main" id="{9916C154-29A7-4EA7-49D4-3CB3E9CC965C}"/>
              </a:ext>
            </a:extLst>
          </p:cNvPr>
          <p:cNvPicPr>
            <a:picLocks noChangeAspect="1"/>
          </p:cNvPicPr>
          <p:nvPr/>
        </p:nvPicPr>
        <p:blipFill>
          <a:blip r:embed="rId5"/>
          <a:stretch>
            <a:fillRect/>
          </a:stretch>
        </p:blipFill>
        <p:spPr>
          <a:xfrm>
            <a:off x="9438422" y="865348"/>
            <a:ext cx="2467179" cy="1684903"/>
          </a:xfrm>
          <a:prstGeom prst="rect">
            <a:avLst/>
          </a:prstGeom>
        </p:spPr>
      </p:pic>
    </p:spTree>
    <p:extLst>
      <p:ext uri="{BB962C8B-B14F-4D97-AF65-F5344CB8AC3E}">
        <p14:creationId xmlns:p14="http://schemas.microsoft.com/office/powerpoint/2010/main" val="40554825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Text Box 35"/>
          <p:cNvSpPr txBox="1">
            <a:spLocks noChangeArrowheads="1"/>
          </p:cNvSpPr>
          <p:nvPr/>
        </p:nvSpPr>
        <p:spPr bwMode="auto">
          <a:xfrm>
            <a:off x="1879605" y="1325568"/>
            <a:ext cx="856932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r>
              <a:rPr lang="en-US" sz="2400" dirty="0">
                <a:solidFill>
                  <a:prstClr val="black"/>
                </a:solidFill>
                <a:latin typeface="+mj-lt"/>
              </a:rPr>
              <a:t>The curation of chemical data is critical prior to any cheminformatics analysis and modeling. Difficult cases require human interventions and cannot be fully automated.</a:t>
            </a:r>
          </a:p>
        </p:txBody>
      </p:sp>
      <p:sp>
        <p:nvSpPr>
          <p:cNvPr id="12" name="Oval 28"/>
          <p:cNvSpPr>
            <a:spLocks noChangeArrowheads="1"/>
          </p:cNvSpPr>
          <p:nvPr/>
        </p:nvSpPr>
        <p:spPr bwMode="auto">
          <a:xfrm>
            <a:off x="1743080" y="1476387"/>
            <a:ext cx="142875" cy="155841"/>
          </a:xfrm>
          <a:prstGeom prst="ellipse">
            <a:avLst/>
          </a:prstGeom>
          <a:solidFill>
            <a:srgbClr val="FFFF00"/>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defRPr/>
            </a:pPr>
            <a:endParaRPr lang="fr-FR" b="1">
              <a:solidFill>
                <a:srgbClr val="FFFFFF"/>
              </a:solidFill>
            </a:endParaRPr>
          </a:p>
        </p:txBody>
      </p:sp>
      <p:sp>
        <p:nvSpPr>
          <p:cNvPr id="14" name="Oval 28"/>
          <p:cNvSpPr>
            <a:spLocks noChangeArrowheads="1"/>
          </p:cNvSpPr>
          <p:nvPr/>
        </p:nvSpPr>
        <p:spPr bwMode="auto">
          <a:xfrm>
            <a:off x="1755780" y="2983374"/>
            <a:ext cx="142875" cy="155841"/>
          </a:xfrm>
          <a:prstGeom prst="ellipse">
            <a:avLst/>
          </a:prstGeom>
          <a:solidFill>
            <a:srgbClr val="FFFF00"/>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defRPr/>
            </a:pPr>
            <a:endParaRPr lang="fr-FR" b="1">
              <a:solidFill>
                <a:srgbClr val="FFFFFF"/>
              </a:solidFill>
            </a:endParaRPr>
          </a:p>
        </p:txBody>
      </p:sp>
      <p:sp>
        <p:nvSpPr>
          <p:cNvPr id="16" name="Oval 28"/>
          <p:cNvSpPr>
            <a:spLocks noChangeArrowheads="1"/>
          </p:cNvSpPr>
          <p:nvPr/>
        </p:nvSpPr>
        <p:spPr bwMode="auto">
          <a:xfrm>
            <a:off x="1755780" y="4984145"/>
            <a:ext cx="142875" cy="155841"/>
          </a:xfrm>
          <a:prstGeom prst="ellipse">
            <a:avLst/>
          </a:prstGeom>
          <a:solidFill>
            <a:srgbClr val="FFFF00"/>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lgn="just">
              <a:defRPr/>
            </a:pPr>
            <a:endParaRPr lang="fr-FR" b="1">
              <a:solidFill>
                <a:srgbClr val="FFFFFF"/>
              </a:solidFill>
            </a:endParaRPr>
          </a:p>
        </p:txBody>
      </p:sp>
      <p:sp>
        <p:nvSpPr>
          <p:cNvPr id="21519" name="Rectangle 9"/>
          <p:cNvSpPr>
            <a:spLocks noChangeArrowheads="1"/>
          </p:cNvSpPr>
          <p:nvPr/>
        </p:nvSpPr>
        <p:spPr bwMode="auto">
          <a:xfrm>
            <a:off x="1879605" y="2805113"/>
            <a:ext cx="860266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US" sz="2400" dirty="0">
                <a:solidFill>
                  <a:prstClr val="black"/>
                </a:solidFill>
                <a:latin typeface="+mj-lt"/>
              </a:rPr>
              <a:t>Prediction outliers may be due to structural outliers, real activity cliffs or mislabeled compounds. Many of them can still be detected and removed prior to modeling studies boosting the reliability of QSAR model.</a:t>
            </a:r>
          </a:p>
        </p:txBody>
      </p:sp>
      <p:sp>
        <p:nvSpPr>
          <p:cNvPr id="21520" name="Rectangle 10"/>
          <p:cNvSpPr>
            <a:spLocks noChangeArrowheads="1"/>
          </p:cNvSpPr>
          <p:nvPr/>
        </p:nvSpPr>
        <p:spPr bwMode="auto">
          <a:xfrm>
            <a:off x="1905005" y="4821243"/>
            <a:ext cx="847566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US" sz="2400" dirty="0">
                <a:solidFill>
                  <a:prstClr val="black"/>
                </a:solidFill>
                <a:latin typeface="+mj-lt"/>
              </a:rPr>
              <a:t>Rigorously developed QSAR models can be used to correct erroneous biological data associated with certain compounds.</a:t>
            </a:r>
          </a:p>
        </p:txBody>
      </p:sp>
      <p:sp>
        <p:nvSpPr>
          <p:cNvPr id="11" name="Title 1"/>
          <p:cNvSpPr>
            <a:spLocks noGrp="1"/>
          </p:cNvSpPr>
          <p:nvPr>
            <p:ph type="title"/>
          </p:nvPr>
        </p:nvSpPr>
        <p:spPr>
          <a:xfrm>
            <a:off x="152400" y="-76200"/>
            <a:ext cx="9982200" cy="912628"/>
          </a:xfrm>
        </p:spPr>
        <p:txBody>
          <a:bodyPr/>
          <a:lstStyle/>
          <a:p>
            <a:pPr algn="l"/>
            <a:r>
              <a:rPr lang="en-US" sz="4000" dirty="0"/>
              <a:t>Notes on the importance of data curation</a:t>
            </a:r>
          </a:p>
        </p:txBody>
      </p:sp>
      <p:sp>
        <p:nvSpPr>
          <p:cNvPr id="15" name="Slide Number Placeholder 3"/>
          <p:cNvSpPr txBox="1">
            <a:spLocks/>
          </p:cNvSpPr>
          <p:nvPr/>
        </p:nvSpPr>
        <p:spPr>
          <a:xfrm>
            <a:off x="8077200" y="6356355"/>
            <a:ext cx="2133600" cy="365125"/>
          </a:xfrm>
          <a:prstGeom prst="rect">
            <a:avLst/>
          </a:prstGeom>
        </p:spPr>
        <p:txBody>
          <a:bodyPr/>
          <a:lstStyle/>
          <a:p>
            <a:pPr algn="r">
              <a:defRPr/>
            </a:pPr>
            <a:fld id="{A6FA6038-F54F-40FB-8A4A-1DC313D33DF7}" type="slidenum">
              <a:rPr lang="en-US"/>
              <a:pPr algn="r">
                <a:defRPr/>
              </a:pPr>
              <a:t>42</a:t>
            </a:fld>
            <a:endParaRPr lang="en-US" dirty="0"/>
          </a:p>
        </p:txBody>
      </p:sp>
    </p:spTree>
    <p:extLst>
      <p:ext uri="{BB962C8B-B14F-4D97-AF65-F5344CB8AC3E}">
        <p14:creationId xmlns:p14="http://schemas.microsoft.com/office/powerpoint/2010/main" val="2050911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endParaRPr lang="en-US" dirty="0"/>
          </a:p>
        </p:txBody>
      </p:sp>
      <p:graphicFrame>
        <p:nvGraphicFramePr>
          <p:cNvPr id="16" name="Content Placeholder 4"/>
          <p:cNvGraphicFramePr>
            <a:graphicFrameLocks/>
          </p:cNvGraphicFramePr>
          <p:nvPr/>
        </p:nvGraphicFramePr>
        <p:xfrm>
          <a:off x="1676400" y="1905005"/>
          <a:ext cx="8763000" cy="3983355"/>
        </p:xfrm>
        <a:graphic>
          <a:graphicData uri="http://schemas.openxmlformats.org/drawingml/2006/table">
            <a:tbl>
              <a:tblPr/>
              <a:tblGrid>
                <a:gridCol w="25146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gridCol w="676275">
                  <a:extLst>
                    <a:ext uri="{9D8B030D-6E8A-4147-A177-3AD203B41FA5}">
                      <a16:colId xmlns:a16="http://schemas.microsoft.com/office/drawing/2014/main" val="20004"/>
                    </a:ext>
                  </a:extLst>
                </a:gridCol>
                <a:gridCol w="1173163">
                  <a:extLst>
                    <a:ext uri="{9D8B030D-6E8A-4147-A177-3AD203B41FA5}">
                      <a16:colId xmlns:a16="http://schemas.microsoft.com/office/drawing/2014/main" val="20005"/>
                    </a:ext>
                  </a:extLst>
                </a:gridCol>
                <a:gridCol w="860425">
                  <a:extLst>
                    <a:ext uri="{9D8B030D-6E8A-4147-A177-3AD203B41FA5}">
                      <a16:colId xmlns:a16="http://schemas.microsoft.com/office/drawing/2014/main" val="20006"/>
                    </a:ext>
                  </a:extLst>
                </a:gridCol>
                <a:gridCol w="1252537">
                  <a:extLst>
                    <a:ext uri="{9D8B030D-6E8A-4147-A177-3AD203B41FA5}">
                      <a16:colId xmlns:a16="http://schemas.microsoft.com/office/drawing/2014/main" val="20007"/>
                    </a:ext>
                  </a:extLst>
                </a:gridCol>
              </a:tblGrid>
              <a:tr h="371475">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Calibri" pitchFamily="34" charset="0"/>
                        </a:rPr>
                        <a:t>Compounds</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Calibri" pitchFamily="34" charset="0"/>
                        </a:rPr>
                        <a:t>Total</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Calibri" pitchFamily="34" charset="0"/>
                        </a:rPr>
                        <a:t>ACEA</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Calibri" pitchFamily="34" charset="0"/>
                        </a:rPr>
                        <a:t>ATG</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Calibri" pitchFamily="34" charset="0"/>
                        </a:rPr>
                        <a:t>BSK</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Calibri" pitchFamily="34" charset="0"/>
                        </a:rPr>
                        <a:t>Cellumen</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Calibri" pitchFamily="34" charset="0"/>
                        </a:rPr>
                        <a:t>NVS</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Calibri" pitchFamily="34" charset="0"/>
                        </a:rPr>
                        <a:t>CellzDirect</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extLst>
                  <a:ext uri="{0D108BD9-81ED-4DB2-BD59-A6C34878D82A}">
                    <a16:rowId xmlns:a16="http://schemas.microsoft.com/office/drawing/2014/main" val="10000"/>
                  </a:ext>
                </a:extLst>
              </a:tr>
              <a:tr h="371475">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Calibri" pitchFamily="34" charset="0"/>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500</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7</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81</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87</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33</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239</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48</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371475">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3-Iodo-2-propynylbutylcarbamate</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0.71</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0.73</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0.18</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0.53</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0.49</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0.89</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0.15</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371475">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Bensulide</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0.64</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Calibri" pitchFamily="34" charset="0"/>
                        </a:rPr>
                        <a:t>0.09</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0.71</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0.4</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0.69</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0.95</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0.04</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371475">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Chlorsulfuron</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0.24</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N/A</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N/A</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0.4</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N/A</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N/A</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-0.1</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371475">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Dibutyl phthalate</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0.55</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N/A</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0.62</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0.51</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0.7</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0.81</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-0.1</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r h="371475">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Diclofop-methyl</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0.36</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1</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0.89</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0.15</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N/A</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-0</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-0.1</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6"/>
                  </a:ext>
                </a:extLst>
              </a:tr>
              <a:tr h="371475">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EPTC</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0.13</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N/A</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N/A</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-0.1</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N/A</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N/A</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0.33</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7"/>
                  </a:ext>
                </a:extLst>
              </a:tr>
              <a:tr h="371475">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Fenoxaprop-ethyl</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0.47</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N/A</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0.56</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0.59</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0.31</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0.35</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0.01</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8"/>
                  </a:ext>
                </a:extLst>
              </a:tr>
              <a:tr h="371475">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Prosulfuron</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0.55</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N/A</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0.68</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0.08</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N/A</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pitchFamily="34" charset="0"/>
                        </a:rPr>
                        <a:t>1</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Calibri" pitchFamily="34" charset="0"/>
                        </a:rPr>
                        <a:t>0.4</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9"/>
                  </a:ext>
                </a:extLst>
              </a:tr>
            </a:tbl>
          </a:graphicData>
        </a:graphic>
      </p:graphicFrame>
      <p:grpSp>
        <p:nvGrpSpPr>
          <p:cNvPr id="17" name="Group 104"/>
          <p:cNvGrpSpPr>
            <a:grpSpLocks/>
          </p:cNvGrpSpPr>
          <p:nvPr/>
        </p:nvGrpSpPr>
        <p:grpSpPr bwMode="auto">
          <a:xfrm>
            <a:off x="1828805" y="6096000"/>
            <a:ext cx="4943475" cy="609600"/>
            <a:chOff x="192" y="3648"/>
            <a:chExt cx="3114" cy="384"/>
          </a:xfrm>
        </p:grpSpPr>
        <p:pic>
          <p:nvPicPr>
            <p:cNvPr id="18" name="Picture 2"/>
            <p:cNvPicPr>
              <a:picLocks noChangeAspect="1" noChangeArrowheads="1"/>
            </p:cNvPicPr>
            <p:nvPr/>
          </p:nvPicPr>
          <p:blipFill>
            <a:blip r:embed="rId2" cstate="print"/>
            <a:srcRect/>
            <a:stretch>
              <a:fillRect/>
            </a:stretch>
          </p:blipFill>
          <p:spPr bwMode="auto">
            <a:xfrm>
              <a:off x="288" y="3696"/>
              <a:ext cx="3018" cy="336"/>
            </a:xfrm>
            <a:prstGeom prst="rect">
              <a:avLst/>
            </a:prstGeom>
            <a:noFill/>
            <a:ln w="9525">
              <a:noFill/>
              <a:miter lim="800000"/>
              <a:headEnd/>
              <a:tailEnd/>
            </a:ln>
          </p:spPr>
        </p:pic>
        <p:sp>
          <p:nvSpPr>
            <p:cNvPr id="19" name="Text Box 106"/>
            <p:cNvSpPr txBox="1">
              <a:spLocks noChangeArrowheads="1"/>
            </p:cNvSpPr>
            <p:nvPr/>
          </p:nvSpPr>
          <p:spPr bwMode="auto">
            <a:xfrm>
              <a:off x="192" y="3648"/>
              <a:ext cx="172" cy="231"/>
            </a:xfrm>
            <a:prstGeom prst="rect">
              <a:avLst/>
            </a:prstGeom>
            <a:noFill/>
            <a:ln w="9525">
              <a:noFill/>
              <a:miter lim="800000"/>
              <a:headEnd/>
              <a:tailEnd/>
            </a:ln>
            <a:effectLst/>
          </p:spPr>
          <p:txBody>
            <a:bodyPr>
              <a:spAutoFit/>
            </a:bodyPr>
            <a:lstStyle/>
            <a:p>
              <a:pPr fontAlgn="base">
                <a:spcBef>
                  <a:spcPct val="0"/>
                </a:spcBef>
                <a:spcAft>
                  <a:spcPct val="0"/>
                </a:spcAft>
              </a:pPr>
              <a:r>
                <a:rPr lang="en-US">
                  <a:solidFill>
                    <a:srgbClr val="000000"/>
                  </a:solidFill>
                  <a:latin typeface="Arial" charset="0"/>
                </a:rPr>
                <a:t>*</a:t>
              </a:r>
            </a:p>
          </p:txBody>
        </p:sp>
      </p:grpSp>
      <p:sp>
        <p:nvSpPr>
          <p:cNvPr id="20" name="Title 1"/>
          <p:cNvSpPr txBox="1">
            <a:spLocks/>
          </p:cNvSpPr>
          <p:nvPr/>
        </p:nvSpPr>
        <p:spPr>
          <a:xfrm>
            <a:off x="228600" y="-76196"/>
            <a:ext cx="9448800" cy="1143000"/>
          </a:xfrm>
          <a:prstGeom prst="rect">
            <a:avLst/>
          </a:prstGeom>
        </p:spPr>
        <p:txBody>
          <a:bodyPr/>
          <a:lstStyle/>
          <a:p>
            <a:pPr lvl="0" eaLnBrk="0" fontAlgn="base" hangingPunct="0">
              <a:spcBef>
                <a:spcPct val="0"/>
              </a:spcBef>
              <a:spcAft>
                <a:spcPct val="0"/>
              </a:spcAft>
            </a:pPr>
            <a:r>
              <a:rPr lang="en-US" sz="3700" kern="0" dirty="0">
                <a:solidFill>
                  <a:schemeClr val="accent1">
                    <a:lumMod val="50000"/>
                  </a:schemeClr>
                </a:solidFill>
                <a:latin typeface="+mj-lt"/>
                <a:ea typeface="+mj-ea"/>
                <a:cs typeface="Calibri" pitchFamily="34" charset="0"/>
              </a:rPr>
              <a:t>Experimental data quality: Comparison of the </a:t>
            </a:r>
            <a:r>
              <a:rPr lang="en-US" sz="3700" kern="0" dirty="0" err="1">
                <a:solidFill>
                  <a:schemeClr val="accent1">
                    <a:lumMod val="50000"/>
                  </a:schemeClr>
                </a:solidFill>
                <a:latin typeface="+mj-lt"/>
                <a:ea typeface="+mj-ea"/>
                <a:cs typeface="Calibri" pitchFamily="34" charset="0"/>
              </a:rPr>
              <a:t>ToxCAST</a:t>
            </a:r>
            <a:r>
              <a:rPr lang="en-US" sz="3700" kern="0" dirty="0">
                <a:solidFill>
                  <a:schemeClr val="accent1">
                    <a:lumMod val="50000"/>
                  </a:schemeClr>
                </a:solidFill>
                <a:latin typeface="+mj-lt"/>
                <a:ea typeface="+mj-ea"/>
                <a:cs typeface="Calibri" pitchFamily="34" charset="0"/>
              </a:rPr>
              <a:t> </a:t>
            </a:r>
            <a:r>
              <a:rPr lang="en-US" sz="3700" kern="0" spc="-50" dirty="0">
                <a:solidFill>
                  <a:schemeClr val="accent1">
                    <a:lumMod val="50000"/>
                  </a:schemeClr>
                </a:solidFill>
                <a:latin typeface="+mj-lt"/>
                <a:ea typeface="+mj-ea"/>
                <a:cs typeface="Calibri" pitchFamily="34" charset="0"/>
              </a:rPr>
              <a:t>(Phase I)</a:t>
            </a:r>
            <a:r>
              <a:rPr lang="en-US" sz="3700" kern="0" dirty="0">
                <a:solidFill>
                  <a:schemeClr val="accent1">
                    <a:lumMod val="50000"/>
                  </a:schemeClr>
                </a:solidFill>
                <a:latin typeface="+mj-lt"/>
                <a:ea typeface="+mj-ea"/>
                <a:cs typeface="Calibri" pitchFamily="34" charset="0"/>
              </a:rPr>
              <a:t> in vitro Assay Results for Duplicates</a:t>
            </a:r>
          </a:p>
        </p:txBody>
      </p:sp>
      <p:sp>
        <p:nvSpPr>
          <p:cNvPr id="22" name="Slide Number Placeholder 3"/>
          <p:cNvSpPr txBox="1">
            <a:spLocks/>
          </p:cNvSpPr>
          <p:nvPr/>
        </p:nvSpPr>
        <p:spPr>
          <a:xfrm>
            <a:off x="8077200" y="6356355"/>
            <a:ext cx="2133600" cy="365125"/>
          </a:xfrm>
          <a:prstGeom prst="rect">
            <a:avLst/>
          </a:prstGeom>
        </p:spPr>
        <p:txBody>
          <a:bodyPr/>
          <a:lstStyle/>
          <a:p>
            <a:pPr algn="r">
              <a:defRPr/>
            </a:pPr>
            <a:fld id="{A6FA6038-F54F-40FB-8A4A-1DC313D33DF7}" type="slidenum">
              <a:rPr lang="en-US"/>
              <a:pPr algn="r">
                <a:defRPr/>
              </a:pPr>
              <a:t>5</a:t>
            </a:fld>
            <a:endParaRPr lang="en-US" dirty="0"/>
          </a:p>
        </p:txBody>
      </p:sp>
    </p:spTree>
    <p:extLst>
      <p:ext uri="{BB962C8B-B14F-4D97-AF65-F5344CB8AC3E}">
        <p14:creationId xmlns:p14="http://schemas.microsoft.com/office/powerpoint/2010/main" val="1723462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
          <p:cNvGrpSpPr>
            <a:grpSpLocks/>
          </p:cNvGrpSpPr>
          <p:nvPr/>
        </p:nvGrpSpPr>
        <p:grpSpPr bwMode="auto">
          <a:xfrm>
            <a:off x="930402" y="549923"/>
            <a:ext cx="2858965" cy="6119812"/>
            <a:chOff x="399" y="255"/>
            <a:chExt cx="1801" cy="3855"/>
          </a:xfrm>
        </p:grpSpPr>
        <p:sp>
          <p:nvSpPr>
            <p:cNvPr id="12" name="AutoShape 7"/>
            <p:cNvSpPr>
              <a:spLocks noChangeArrowheads="1"/>
            </p:cNvSpPr>
            <p:nvPr/>
          </p:nvSpPr>
          <p:spPr bwMode="auto">
            <a:xfrm>
              <a:off x="399" y="255"/>
              <a:ext cx="1801" cy="3855"/>
            </a:xfrm>
            <a:prstGeom prst="flowChartDelay">
              <a:avLst/>
            </a:prstGeom>
            <a:gradFill rotWithShape="1">
              <a:gsLst>
                <a:gs pos="0">
                  <a:srgbClr val="FFFF00"/>
                </a:gs>
                <a:gs pos="100000">
                  <a:srgbClr val="66FF33"/>
                </a:gs>
              </a:gsLst>
              <a:lin ang="0" scaled="1"/>
            </a:gradFill>
            <a:ln w="28575" algn="ctr">
              <a:solidFill>
                <a:schemeClr val="tx1"/>
              </a:solidFill>
              <a:miter lim="800000"/>
              <a:headEnd/>
              <a:tailEnd/>
            </a:ln>
            <a:effectLst>
              <a:outerShdw dist="85194" dir="1593903" algn="ctr" rotWithShape="0">
                <a:srgbClr val="EAEAEA">
                  <a:alpha val="50000"/>
                </a:srgbClr>
              </a:outerShdw>
            </a:effectLst>
          </p:spPr>
          <p:txBody>
            <a:bodyPr wrap="none" anchor="ctr"/>
            <a:lstStyle/>
            <a:p>
              <a:pPr>
                <a:defRPr/>
              </a:pPr>
              <a:endParaRPr lang="fr-FR" sz="2000" b="1">
                <a:solidFill>
                  <a:srgbClr val="FFFF00"/>
                </a:solidFill>
                <a:latin typeface="Arial" pitchFamily="34" charset="0"/>
              </a:endParaRPr>
            </a:p>
          </p:txBody>
        </p:sp>
        <p:sp>
          <p:nvSpPr>
            <p:cNvPr id="603186" name="Text Box 8"/>
            <p:cNvSpPr txBox="1">
              <a:spLocks noChangeArrowheads="1"/>
            </p:cNvSpPr>
            <p:nvPr/>
          </p:nvSpPr>
          <p:spPr bwMode="auto">
            <a:xfrm>
              <a:off x="1733" y="1280"/>
              <a:ext cx="456" cy="2191"/>
            </a:xfrm>
            <a:prstGeom prst="rect">
              <a:avLst/>
            </a:prstGeom>
            <a:noFill/>
            <a:ln w="12700" algn="ctr">
              <a:noFill/>
              <a:miter lim="800000"/>
              <a:headEnd/>
              <a:tailEnd/>
            </a:ln>
          </p:spPr>
          <p:txBody>
            <a:bodyPr wrap="none">
              <a:spAutoFit/>
            </a:bodyPr>
            <a:lstStyle/>
            <a:p>
              <a:pPr algn="ctr"/>
              <a:r>
                <a:rPr lang="en-US" sz="2000" b="1"/>
                <a:t>D   </a:t>
              </a:r>
            </a:p>
            <a:p>
              <a:pPr algn="ctr"/>
              <a:r>
                <a:rPr lang="en-US" sz="2000" b="1"/>
                <a:t>E  </a:t>
              </a:r>
            </a:p>
            <a:p>
              <a:pPr algn="ctr"/>
              <a:r>
                <a:rPr lang="en-US" sz="2000" b="1"/>
                <a:t>S </a:t>
              </a:r>
            </a:p>
            <a:p>
              <a:pPr algn="ctr"/>
              <a:r>
                <a:rPr lang="en-US" sz="2000" b="1"/>
                <a:t>C</a:t>
              </a:r>
            </a:p>
            <a:p>
              <a:pPr algn="ctr"/>
              <a:r>
                <a:rPr lang="en-US" sz="2000" b="1"/>
                <a:t> R</a:t>
              </a:r>
            </a:p>
            <a:p>
              <a:pPr algn="ctr"/>
              <a:r>
                <a:rPr lang="en-US" sz="2000" b="1"/>
                <a:t>  I</a:t>
              </a:r>
            </a:p>
            <a:p>
              <a:pPr algn="ctr"/>
              <a:r>
                <a:rPr lang="en-US" sz="2000" b="1"/>
                <a:t>  P </a:t>
              </a:r>
            </a:p>
            <a:p>
              <a:pPr algn="ctr"/>
              <a:r>
                <a:rPr lang="en-US" sz="2000" b="1"/>
                <a:t>  T   </a:t>
              </a:r>
            </a:p>
            <a:p>
              <a:pPr algn="ctr"/>
              <a:r>
                <a:rPr lang="en-US" sz="2000" b="1"/>
                <a:t> O  </a:t>
              </a:r>
            </a:p>
            <a:p>
              <a:pPr algn="ctr"/>
              <a:r>
                <a:rPr lang="en-US" sz="2000" b="1"/>
                <a:t> R    </a:t>
              </a:r>
            </a:p>
            <a:p>
              <a:pPr algn="ctr"/>
              <a:r>
                <a:rPr lang="en-US" sz="2000" b="1"/>
                <a:t>S     </a:t>
              </a:r>
            </a:p>
          </p:txBody>
        </p:sp>
      </p:grpSp>
      <p:sp>
        <p:nvSpPr>
          <p:cNvPr id="14" name="AutoShape 9"/>
          <p:cNvSpPr>
            <a:spLocks noChangeArrowheads="1"/>
          </p:cNvSpPr>
          <p:nvPr/>
        </p:nvSpPr>
        <p:spPr bwMode="auto">
          <a:xfrm>
            <a:off x="228478" y="549923"/>
            <a:ext cx="2858966" cy="6119812"/>
          </a:xfrm>
          <a:prstGeom prst="flowChartDelay">
            <a:avLst/>
          </a:prstGeom>
          <a:solidFill>
            <a:schemeClr val="bg1"/>
          </a:solidFill>
          <a:ln w="28575" algn="ctr">
            <a:solidFill>
              <a:schemeClr val="tx1"/>
            </a:solidFill>
            <a:miter lim="800000"/>
            <a:headEnd/>
            <a:tailEnd/>
          </a:ln>
          <a:effectLst>
            <a:outerShdw dist="85194" dir="1593903" algn="ctr" rotWithShape="0">
              <a:srgbClr val="EAEAEA">
                <a:alpha val="50000"/>
              </a:srgbClr>
            </a:outerShdw>
          </a:effectLst>
        </p:spPr>
        <p:txBody>
          <a:bodyPr wrap="none" anchor="ctr"/>
          <a:lstStyle/>
          <a:p>
            <a:pPr>
              <a:defRPr/>
            </a:pPr>
            <a:endParaRPr lang="fr-FR" sz="2000" b="1">
              <a:solidFill>
                <a:srgbClr val="FFFF00"/>
              </a:solidFill>
              <a:latin typeface="Arial" pitchFamily="34" charset="0"/>
            </a:endParaRPr>
          </a:p>
        </p:txBody>
      </p:sp>
      <p:sp>
        <p:nvSpPr>
          <p:cNvPr id="15" name="AutoShape 10"/>
          <p:cNvSpPr>
            <a:spLocks noChangeArrowheads="1"/>
          </p:cNvSpPr>
          <p:nvPr/>
        </p:nvSpPr>
        <p:spPr bwMode="auto">
          <a:xfrm flipH="1">
            <a:off x="8144490" y="541991"/>
            <a:ext cx="2602523" cy="6119813"/>
          </a:xfrm>
          <a:prstGeom prst="flowChartDelay">
            <a:avLst/>
          </a:prstGeom>
          <a:gradFill rotWithShape="1">
            <a:gsLst>
              <a:gs pos="0">
                <a:srgbClr val="660066"/>
              </a:gs>
              <a:gs pos="100000">
                <a:srgbClr val="CC3300"/>
              </a:gs>
            </a:gsLst>
            <a:lin ang="0" scaled="1"/>
          </a:gradFill>
          <a:ln w="28575" algn="ctr">
            <a:solidFill>
              <a:schemeClr val="tx1"/>
            </a:solidFill>
            <a:miter lim="800000"/>
            <a:headEnd/>
            <a:tailEnd/>
          </a:ln>
          <a:effectLst>
            <a:outerShdw dist="107763" dir="8100000" algn="ctr" rotWithShape="0">
              <a:srgbClr val="EAEAEA">
                <a:alpha val="50000"/>
              </a:srgbClr>
            </a:outerShdw>
          </a:effectLst>
        </p:spPr>
        <p:txBody>
          <a:bodyPr wrap="none" anchor="ctr"/>
          <a:lstStyle/>
          <a:p>
            <a:pPr>
              <a:defRPr/>
            </a:pPr>
            <a:endParaRPr lang="fr-FR" sz="2000" b="1">
              <a:solidFill>
                <a:srgbClr val="FFFF00"/>
              </a:solidFill>
              <a:latin typeface="Arial" pitchFamily="34" charset="0"/>
            </a:endParaRPr>
          </a:p>
        </p:txBody>
      </p:sp>
      <p:graphicFrame>
        <p:nvGraphicFramePr>
          <p:cNvPr id="603138" name="Object 13"/>
          <p:cNvGraphicFramePr>
            <a:graphicFrameLocks noChangeAspect="1"/>
          </p:cNvGraphicFramePr>
          <p:nvPr/>
        </p:nvGraphicFramePr>
        <p:xfrm>
          <a:off x="795582" y="583266"/>
          <a:ext cx="885092" cy="962025"/>
        </p:xfrm>
        <a:graphic>
          <a:graphicData uri="http://schemas.openxmlformats.org/presentationml/2006/ole">
            <mc:AlternateContent xmlns:mc="http://schemas.openxmlformats.org/markup-compatibility/2006">
              <mc:Choice xmlns:v="urn:schemas-microsoft-com:vml" Requires="v">
                <p:oleObj name="ISIS/Draw Sketch" r:id="rId3" imgW="1817370" imgH="1992630" progId="ISISServer">
                  <p:embed/>
                </p:oleObj>
              </mc:Choice>
              <mc:Fallback>
                <p:oleObj name="ISIS/Draw Sketch" r:id="rId3" imgW="1817370" imgH="1992630" progId="ISISServer">
                  <p:embed/>
                  <p:pic>
                    <p:nvPicPr>
                      <p:cNvPr id="603138"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582" y="583266"/>
                        <a:ext cx="885092" cy="962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3151" name="Rectangle 14"/>
          <p:cNvSpPr>
            <a:spLocks noChangeArrowheads="1"/>
          </p:cNvSpPr>
          <p:nvPr/>
        </p:nvSpPr>
        <p:spPr bwMode="auto">
          <a:xfrm>
            <a:off x="741367" y="3016868"/>
            <a:ext cx="184731" cy="400110"/>
          </a:xfrm>
          <a:prstGeom prst="rect">
            <a:avLst/>
          </a:prstGeom>
          <a:noFill/>
          <a:ln w="12700" algn="ctr">
            <a:noFill/>
            <a:miter lim="800000"/>
            <a:headEnd/>
            <a:tailEnd/>
          </a:ln>
        </p:spPr>
        <p:txBody>
          <a:bodyPr wrap="none" anchor="ctr">
            <a:spAutoFit/>
          </a:bodyPr>
          <a:lstStyle/>
          <a:p>
            <a:endParaRPr lang="fr-FR" sz="2000" b="1">
              <a:solidFill>
                <a:srgbClr val="FFFF00"/>
              </a:solidFill>
            </a:endParaRPr>
          </a:p>
        </p:txBody>
      </p:sp>
      <p:graphicFrame>
        <p:nvGraphicFramePr>
          <p:cNvPr id="603139" name="Object 15"/>
          <p:cNvGraphicFramePr>
            <a:graphicFrameLocks noChangeAspect="1"/>
          </p:cNvGraphicFramePr>
          <p:nvPr/>
        </p:nvGraphicFramePr>
        <p:xfrm>
          <a:off x="1610336" y="1677054"/>
          <a:ext cx="1189892" cy="714375"/>
        </p:xfrm>
        <a:graphic>
          <a:graphicData uri="http://schemas.openxmlformats.org/presentationml/2006/ole">
            <mc:AlternateContent xmlns:mc="http://schemas.openxmlformats.org/markup-compatibility/2006">
              <mc:Choice xmlns:v="urn:schemas-microsoft-com:vml" Requires="v">
                <p:oleObj name="ISIS/Draw Sketch" r:id="rId5" imgW="1978660" imgH="1195070" progId="ISISServer">
                  <p:embed/>
                </p:oleObj>
              </mc:Choice>
              <mc:Fallback>
                <p:oleObj name="ISIS/Draw Sketch" r:id="rId5" imgW="1978660" imgH="1195070" progId="ISISServer">
                  <p:embed/>
                  <p:pic>
                    <p:nvPicPr>
                      <p:cNvPr id="603139"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0336" y="1677054"/>
                        <a:ext cx="1189892" cy="714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3152" name="Rectangle 16"/>
          <p:cNvSpPr>
            <a:spLocks noChangeArrowheads="1"/>
          </p:cNvSpPr>
          <p:nvPr/>
        </p:nvSpPr>
        <p:spPr bwMode="auto">
          <a:xfrm>
            <a:off x="741367" y="3093068"/>
            <a:ext cx="184731" cy="400110"/>
          </a:xfrm>
          <a:prstGeom prst="rect">
            <a:avLst/>
          </a:prstGeom>
          <a:noFill/>
          <a:ln w="12700" algn="ctr">
            <a:noFill/>
            <a:miter lim="800000"/>
            <a:headEnd/>
            <a:tailEnd/>
          </a:ln>
        </p:spPr>
        <p:txBody>
          <a:bodyPr wrap="none" anchor="ctr">
            <a:spAutoFit/>
          </a:bodyPr>
          <a:lstStyle/>
          <a:p>
            <a:endParaRPr lang="fr-FR" sz="2000" b="1">
              <a:solidFill>
                <a:srgbClr val="FFFF00"/>
              </a:solidFill>
            </a:endParaRPr>
          </a:p>
        </p:txBody>
      </p:sp>
      <p:graphicFrame>
        <p:nvGraphicFramePr>
          <p:cNvPr id="603140" name="Object 17"/>
          <p:cNvGraphicFramePr>
            <a:graphicFrameLocks noChangeAspect="1"/>
          </p:cNvGraphicFramePr>
          <p:nvPr/>
        </p:nvGraphicFramePr>
        <p:xfrm>
          <a:off x="855663" y="2319991"/>
          <a:ext cx="1077058" cy="561975"/>
        </p:xfrm>
        <a:graphic>
          <a:graphicData uri="http://schemas.openxmlformats.org/presentationml/2006/ole">
            <mc:AlternateContent xmlns:mc="http://schemas.openxmlformats.org/markup-compatibility/2006">
              <mc:Choice xmlns:v="urn:schemas-microsoft-com:vml" Requires="v">
                <p:oleObj name="ISIS/Draw Sketch" r:id="rId7" imgW="1984172" imgH="1035386" progId="ISISServer">
                  <p:embed/>
                </p:oleObj>
              </mc:Choice>
              <mc:Fallback>
                <p:oleObj name="ISIS/Draw Sketch" r:id="rId7" imgW="1984172" imgH="1035386" progId="ISISServer">
                  <p:embed/>
                  <p:pic>
                    <p:nvPicPr>
                      <p:cNvPr id="603140" name="Object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663" y="2319991"/>
                        <a:ext cx="1077058" cy="561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3153" name="Rectangle 18"/>
          <p:cNvSpPr>
            <a:spLocks noChangeArrowheads="1"/>
          </p:cNvSpPr>
          <p:nvPr/>
        </p:nvSpPr>
        <p:spPr bwMode="auto">
          <a:xfrm>
            <a:off x="741367" y="3016868"/>
            <a:ext cx="184731" cy="400110"/>
          </a:xfrm>
          <a:prstGeom prst="rect">
            <a:avLst/>
          </a:prstGeom>
          <a:noFill/>
          <a:ln w="12700" algn="ctr">
            <a:noFill/>
            <a:miter lim="800000"/>
            <a:headEnd/>
            <a:tailEnd/>
          </a:ln>
        </p:spPr>
        <p:txBody>
          <a:bodyPr wrap="none" anchor="ctr">
            <a:spAutoFit/>
          </a:bodyPr>
          <a:lstStyle/>
          <a:p>
            <a:endParaRPr lang="fr-FR" sz="2000" b="1">
              <a:solidFill>
                <a:srgbClr val="FFFF00"/>
              </a:solidFill>
            </a:endParaRPr>
          </a:p>
        </p:txBody>
      </p:sp>
      <p:graphicFrame>
        <p:nvGraphicFramePr>
          <p:cNvPr id="603141" name="Object 19"/>
          <p:cNvGraphicFramePr>
            <a:graphicFrameLocks noChangeAspect="1"/>
          </p:cNvGraphicFramePr>
          <p:nvPr/>
        </p:nvGraphicFramePr>
        <p:xfrm>
          <a:off x="2005995" y="2612091"/>
          <a:ext cx="962757" cy="714375"/>
        </p:xfrm>
        <a:graphic>
          <a:graphicData uri="http://schemas.openxmlformats.org/presentationml/2006/ole">
            <mc:AlternateContent xmlns:mc="http://schemas.openxmlformats.org/markup-compatibility/2006">
              <mc:Choice xmlns:v="urn:schemas-microsoft-com:vml" Requires="v">
                <p:oleObj name="ISIS/Draw Sketch" r:id="rId9" imgW="1981412" imgH="1476521" progId="ISISServer">
                  <p:embed/>
                </p:oleObj>
              </mc:Choice>
              <mc:Fallback>
                <p:oleObj name="ISIS/Draw Sketch" r:id="rId9" imgW="1981412" imgH="1476521" progId="ISISServer">
                  <p:embed/>
                  <p:pic>
                    <p:nvPicPr>
                      <p:cNvPr id="603141" name="Object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05995" y="2612091"/>
                        <a:ext cx="962757" cy="714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3154" name="Rectangle 20"/>
          <p:cNvSpPr>
            <a:spLocks noChangeArrowheads="1"/>
          </p:cNvSpPr>
          <p:nvPr/>
        </p:nvSpPr>
        <p:spPr bwMode="auto">
          <a:xfrm>
            <a:off x="741367" y="3050205"/>
            <a:ext cx="184731" cy="400110"/>
          </a:xfrm>
          <a:prstGeom prst="rect">
            <a:avLst/>
          </a:prstGeom>
          <a:noFill/>
          <a:ln w="12700" algn="ctr">
            <a:noFill/>
            <a:miter lim="800000"/>
            <a:headEnd/>
            <a:tailEnd/>
          </a:ln>
        </p:spPr>
        <p:txBody>
          <a:bodyPr wrap="none" anchor="ctr">
            <a:spAutoFit/>
          </a:bodyPr>
          <a:lstStyle/>
          <a:p>
            <a:endParaRPr lang="fr-FR" sz="2000" b="1">
              <a:solidFill>
                <a:srgbClr val="FFFF00"/>
              </a:solidFill>
            </a:endParaRPr>
          </a:p>
        </p:txBody>
      </p:sp>
      <p:graphicFrame>
        <p:nvGraphicFramePr>
          <p:cNvPr id="603142" name="Object 21"/>
          <p:cNvGraphicFramePr>
            <a:graphicFrameLocks noChangeAspect="1"/>
          </p:cNvGraphicFramePr>
          <p:nvPr/>
        </p:nvGraphicFramePr>
        <p:xfrm>
          <a:off x="927466" y="3043885"/>
          <a:ext cx="961292" cy="647700"/>
        </p:xfrm>
        <a:graphic>
          <a:graphicData uri="http://schemas.openxmlformats.org/presentationml/2006/ole">
            <mc:AlternateContent xmlns:mc="http://schemas.openxmlformats.org/markup-compatibility/2006">
              <mc:Choice xmlns:v="urn:schemas-microsoft-com:vml" Requires="v">
                <p:oleObj name="ISIS/Draw Sketch" r:id="rId11" imgW="1978660" imgH="1347470" progId="ISISServer">
                  <p:embed/>
                </p:oleObj>
              </mc:Choice>
              <mc:Fallback>
                <p:oleObj name="ISIS/Draw Sketch" r:id="rId11" imgW="1978660" imgH="1347470" progId="ISISServer">
                  <p:embed/>
                  <p:pic>
                    <p:nvPicPr>
                      <p:cNvPr id="603142" name="Object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27466" y="3043885"/>
                        <a:ext cx="961292"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3155" name="Rectangle 22"/>
          <p:cNvSpPr>
            <a:spLocks noChangeArrowheads="1"/>
          </p:cNvSpPr>
          <p:nvPr/>
        </p:nvSpPr>
        <p:spPr bwMode="auto">
          <a:xfrm>
            <a:off x="741367" y="3016868"/>
            <a:ext cx="184731" cy="400110"/>
          </a:xfrm>
          <a:prstGeom prst="rect">
            <a:avLst/>
          </a:prstGeom>
          <a:noFill/>
          <a:ln w="12700" algn="ctr">
            <a:noFill/>
            <a:miter lim="800000"/>
            <a:headEnd/>
            <a:tailEnd/>
          </a:ln>
        </p:spPr>
        <p:txBody>
          <a:bodyPr wrap="none" anchor="ctr">
            <a:spAutoFit/>
          </a:bodyPr>
          <a:lstStyle/>
          <a:p>
            <a:endParaRPr lang="fr-FR" sz="2000" b="1">
              <a:solidFill>
                <a:srgbClr val="FFFF00"/>
              </a:solidFill>
            </a:endParaRPr>
          </a:p>
        </p:txBody>
      </p:sp>
      <p:graphicFrame>
        <p:nvGraphicFramePr>
          <p:cNvPr id="603143" name="Object 23"/>
          <p:cNvGraphicFramePr>
            <a:graphicFrameLocks noChangeAspect="1"/>
          </p:cNvGraphicFramePr>
          <p:nvPr/>
        </p:nvGraphicFramePr>
        <p:xfrm>
          <a:off x="1794979" y="3410603"/>
          <a:ext cx="1077057" cy="714375"/>
        </p:xfrm>
        <a:graphic>
          <a:graphicData uri="http://schemas.openxmlformats.org/presentationml/2006/ole">
            <mc:AlternateContent xmlns:mc="http://schemas.openxmlformats.org/markup-compatibility/2006">
              <mc:Choice xmlns:v="urn:schemas-microsoft-com:vml" Requires="v">
                <p:oleObj name="ISIS/Draw Sketch" r:id="rId13" imgW="1975916" imgH="1327846" progId="ISISServer">
                  <p:embed/>
                </p:oleObj>
              </mc:Choice>
              <mc:Fallback>
                <p:oleObj name="ISIS/Draw Sketch" r:id="rId13" imgW="1975916" imgH="1327846" progId="ISISServer">
                  <p:embed/>
                  <p:pic>
                    <p:nvPicPr>
                      <p:cNvPr id="603143" name="Object 2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94979" y="3410603"/>
                        <a:ext cx="1077057" cy="714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3156" name="Rectangle 24"/>
          <p:cNvSpPr>
            <a:spLocks noChangeArrowheads="1"/>
          </p:cNvSpPr>
          <p:nvPr/>
        </p:nvSpPr>
        <p:spPr bwMode="auto">
          <a:xfrm>
            <a:off x="741367" y="3040680"/>
            <a:ext cx="184731" cy="400110"/>
          </a:xfrm>
          <a:prstGeom prst="rect">
            <a:avLst/>
          </a:prstGeom>
          <a:noFill/>
          <a:ln w="12700" algn="ctr">
            <a:noFill/>
            <a:miter lim="800000"/>
            <a:headEnd/>
            <a:tailEnd/>
          </a:ln>
        </p:spPr>
        <p:txBody>
          <a:bodyPr wrap="none" anchor="ctr">
            <a:spAutoFit/>
          </a:bodyPr>
          <a:lstStyle/>
          <a:p>
            <a:endParaRPr lang="fr-FR" sz="2000" b="1">
              <a:solidFill>
                <a:srgbClr val="FFFF00"/>
              </a:solidFill>
            </a:endParaRPr>
          </a:p>
        </p:txBody>
      </p:sp>
      <p:graphicFrame>
        <p:nvGraphicFramePr>
          <p:cNvPr id="603144" name="Object 25"/>
          <p:cNvGraphicFramePr>
            <a:graphicFrameLocks noChangeAspect="1"/>
          </p:cNvGraphicFramePr>
          <p:nvPr/>
        </p:nvGraphicFramePr>
        <p:xfrm>
          <a:off x="999275" y="3909073"/>
          <a:ext cx="599343" cy="666750"/>
        </p:xfrm>
        <a:graphic>
          <a:graphicData uri="http://schemas.openxmlformats.org/presentationml/2006/ole">
            <mc:AlternateContent xmlns:mc="http://schemas.openxmlformats.org/markup-compatibility/2006">
              <mc:Choice xmlns:v="urn:schemas-microsoft-com:vml" Requires="v">
                <p:oleObj name="ISIS/Draw Sketch" r:id="rId15" imgW="1769193" imgH="1975916" progId="ISISServer">
                  <p:embed/>
                </p:oleObj>
              </mc:Choice>
              <mc:Fallback>
                <p:oleObj name="ISIS/Draw Sketch" r:id="rId15" imgW="1769193" imgH="1975916" progId="ISISServer">
                  <p:embed/>
                  <p:pic>
                    <p:nvPicPr>
                      <p:cNvPr id="603144" name="Object 2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275" y="3909073"/>
                        <a:ext cx="599343" cy="666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3157" name="Rectangle 26"/>
          <p:cNvSpPr>
            <a:spLocks noChangeArrowheads="1"/>
          </p:cNvSpPr>
          <p:nvPr/>
        </p:nvSpPr>
        <p:spPr bwMode="auto">
          <a:xfrm>
            <a:off x="741367" y="3035918"/>
            <a:ext cx="184731" cy="400110"/>
          </a:xfrm>
          <a:prstGeom prst="rect">
            <a:avLst/>
          </a:prstGeom>
          <a:noFill/>
          <a:ln w="12700" algn="ctr">
            <a:noFill/>
            <a:miter lim="800000"/>
            <a:headEnd/>
            <a:tailEnd/>
          </a:ln>
        </p:spPr>
        <p:txBody>
          <a:bodyPr wrap="none" anchor="ctr">
            <a:spAutoFit/>
          </a:bodyPr>
          <a:lstStyle/>
          <a:p>
            <a:endParaRPr lang="fr-FR" sz="2000" b="1">
              <a:solidFill>
                <a:srgbClr val="FFFF00"/>
              </a:solidFill>
            </a:endParaRPr>
          </a:p>
        </p:txBody>
      </p:sp>
      <p:graphicFrame>
        <p:nvGraphicFramePr>
          <p:cNvPr id="603145" name="Object 27"/>
          <p:cNvGraphicFramePr>
            <a:graphicFrameLocks noChangeAspect="1"/>
          </p:cNvGraphicFramePr>
          <p:nvPr/>
        </p:nvGraphicFramePr>
        <p:xfrm>
          <a:off x="1718774" y="4269441"/>
          <a:ext cx="838200" cy="676275"/>
        </p:xfrm>
        <a:graphic>
          <a:graphicData uri="http://schemas.openxmlformats.org/presentationml/2006/ole">
            <mc:AlternateContent xmlns:mc="http://schemas.openxmlformats.org/markup-compatibility/2006">
              <mc:Choice xmlns:v="urn:schemas-microsoft-com:vml" Requires="v">
                <p:oleObj name="ISIS/Draw Sketch" r:id="rId17" imgW="1984172" imgH="1626308" progId="ISISServer">
                  <p:embed/>
                </p:oleObj>
              </mc:Choice>
              <mc:Fallback>
                <p:oleObj name="ISIS/Draw Sketch" r:id="rId17" imgW="1984172" imgH="1626308" progId="ISISServer">
                  <p:embed/>
                  <p:pic>
                    <p:nvPicPr>
                      <p:cNvPr id="603145" name="Object 2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718774" y="4269441"/>
                        <a:ext cx="838200" cy="676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3158" name="Rectangle 28"/>
          <p:cNvSpPr>
            <a:spLocks noChangeArrowheads="1"/>
          </p:cNvSpPr>
          <p:nvPr/>
        </p:nvSpPr>
        <p:spPr bwMode="auto">
          <a:xfrm>
            <a:off x="741367" y="3012105"/>
            <a:ext cx="184731" cy="400110"/>
          </a:xfrm>
          <a:prstGeom prst="rect">
            <a:avLst/>
          </a:prstGeom>
          <a:noFill/>
          <a:ln w="12700" algn="ctr">
            <a:noFill/>
            <a:miter lim="800000"/>
            <a:headEnd/>
            <a:tailEnd/>
          </a:ln>
        </p:spPr>
        <p:txBody>
          <a:bodyPr wrap="none" anchor="ctr">
            <a:spAutoFit/>
          </a:bodyPr>
          <a:lstStyle/>
          <a:p>
            <a:endParaRPr lang="fr-FR" sz="2000" b="1">
              <a:solidFill>
                <a:srgbClr val="FFFF00"/>
              </a:solidFill>
            </a:endParaRPr>
          </a:p>
        </p:txBody>
      </p:sp>
      <p:sp>
        <p:nvSpPr>
          <p:cNvPr id="603159" name="Rectangle 30"/>
          <p:cNvSpPr>
            <a:spLocks noChangeArrowheads="1"/>
          </p:cNvSpPr>
          <p:nvPr/>
        </p:nvSpPr>
        <p:spPr bwMode="auto">
          <a:xfrm>
            <a:off x="741367" y="3026393"/>
            <a:ext cx="184731" cy="400110"/>
          </a:xfrm>
          <a:prstGeom prst="rect">
            <a:avLst/>
          </a:prstGeom>
          <a:noFill/>
          <a:ln w="12700" algn="ctr">
            <a:noFill/>
            <a:miter lim="800000"/>
            <a:headEnd/>
            <a:tailEnd/>
          </a:ln>
        </p:spPr>
        <p:txBody>
          <a:bodyPr wrap="none" anchor="ctr">
            <a:spAutoFit/>
          </a:bodyPr>
          <a:lstStyle/>
          <a:p>
            <a:endParaRPr lang="fr-FR" sz="2000" b="1">
              <a:solidFill>
                <a:srgbClr val="FFFF00"/>
              </a:solidFill>
            </a:endParaRPr>
          </a:p>
        </p:txBody>
      </p:sp>
      <p:graphicFrame>
        <p:nvGraphicFramePr>
          <p:cNvPr id="603146" name="Object 31"/>
          <p:cNvGraphicFramePr>
            <a:graphicFrameLocks noChangeAspect="1"/>
          </p:cNvGraphicFramePr>
          <p:nvPr/>
        </p:nvGraphicFramePr>
        <p:xfrm>
          <a:off x="997805" y="4772679"/>
          <a:ext cx="914400" cy="695325"/>
        </p:xfrm>
        <a:graphic>
          <a:graphicData uri="http://schemas.openxmlformats.org/presentationml/2006/ole">
            <mc:AlternateContent xmlns:mc="http://schemas.openxmlformats.org/markup-compatibility/2006">
              <mc:Choice xmlns:v="urn:schemas-microsoft-com:vml" Requires="v">
                <p:oleObj name="ISIS/Draw Sketch" r:id="rId19" imgW="2000488" imgH="1542653" progId="ISISServer">
                  <p:embed/>
                </p:oleObj>
              </mc:Choice>
              <mc:Fallback>
                <p:oleObj name="ISIS/Draw Sketch" r:id="rId19" imgW="2000488" imgH="1542653" progId="ISISServer">
                  <p:embed/>
                  <p:pic>
                    <p:nvPicPr>
                      <p:cNvPr id="603146" name="Object 3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97805" y="4772679"/>
                        <a:ext cx="914400" cy="695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3160" name="Text Box 32"/>
          <p:cNvSpPr txBox="1">
            <a:spLocks noChangeArrowheads="1"/>
          </p:cNvSpPr>
          <p:nvPr/>
        </p:nvSpPr>
        <p:spPr bwMode="auto">
          <a:xfrm>
            <a:off x="8449450" y="1076984"/>
            <a:ext cx="1813318" cy="5055936"/>
          </a:xfrm>
          <a:prstGeom prst="rect">
            <a:avLst/>
          </a:prstGeom>
          <a:noFill/>
          <a:ln w="12700" algn="ctr">
            <a:noFill/>
            <a:miter lim="800000"/>
            <a:headEnd/>
            <a:tailEnd/>
          </a:ln>
        </p:spPr>
        <p:txBody>
          <a:bodyPr wrap="none">
            <a:spAutoFit/>
          </a:bodyPr>
          <a:lstStyle/>
          <a:p>
            <a:pPr algn="ctr">
              <a:lnSpc>
                <a:spcPts val="3000"/>
              </a:lnSpc>
            </a:pPr>
            <a:r>
              <a:rPr lang="en-US" sz="2000" b="1" dirty="0"/>
              <a:t>   0.613   </a:t>
            </a:r>
          </a:p>
          <a:p>
            <a:pPr algn="ctr">
              <a:lnSpc>
                <a:spcPts val="3000"/>
              </a:lnSpc>
            </a:pPr>
            <a:r>
              <a:rPr lang="en-US" sz="2000" b="1" dirty="0"/>
              <a:t> 0.380</a:t>
            </a:r>
          </a:p>
          <a:p>
            <a:pPr algn="ctr">
              <a:lnSpc>
                <a:spcPts val="3000"/>
              </a:lnSpc>
            </a:pPr>
            <a:r>
              <a:rPr lang="en-US" sz="2000" b="1" dirty="0"/>
              <a:t>  -0.222  </a:t>
            </a:r>
          </a:p>
          <a:p>
            <a:pPr algn="ctr">
              <a:lnSpc>
                <a:spcPts val="3000"/>
              </a:lnSpc>
            </a:pPr>
            <a:r>
              <a:rPr lang="en-US" sz="2000" b="1" dirty="0"/>
              <a:t> </a:t>
            </a:r>
            <a:r>
              <a:rPr lang="en-US" sz="2000" b="1" dirty="0">
                <a:solidFill>
                  <a:srgbClr val="FFC000"/>
                </a:solidFill>
              </a:rPr>
              <a:t>7.08</a:t>
            </a:r>
          </a:p>
          <a:p>
            <a:pPr algn="ctr">
              <a:lnSpc>
                <a:spcPts val="3000"/>
              </a:lnSpc>
            </a:pPr>
            <a:r>
              <a:rPr lang="en-US" sz="2000" b="1" dirty="0"/>
              <a:t>   1.146</a:t>
            </a:r>
          </a:p>
          <a:p>
            <a:pPr algn="ctr">
              <a:lnSpc>
                <a:spcPts val="3000"/>
              </a:lnSpc>
            </a:pPr>
            <a:r>
              <a:rPr lang="en-US" sz="2000" b="1" dirty="0"/>
              <a:t>         0.491     </a:t>
            </a:r>
          </a:p>
          <a:p>
            <a:pPr algn="ctr">
              <a:lnSpc>
                <a:spcPts val="3000"/>
              </a:lnSpc>
            </a:pPr>
            <a:r>
              <a:rPr lang="en-US" sz="2000" b="1" dirty="0"/>
              <a:t>    0.301</a:t>
            </a:r>
          </a:p>
          <a:p>
            <a:pPr algn="ctr">
              <a:lnSpc>
                <a:spcPts val="3000"/>
              </a:lnSpc>
            </a:pPr>
            <a:r>
              <a:rPr lang="en-US" sz="2000" b="1" dirty="0"/>
              <a:t>     0.141 </a:t>
            </a:r>
          </a:p>
          <a:p>
            <a:pPr algn="ctr">
              <a:lnSpc>
                <a:spcPts val="3000"/>
              </a:lnSpc>
            </a:pPr>
            <a:r>
              <a:rPr lang="en-US" sz="2000" b="1" dirty="0"/>
              <a:t>   0.956</a:t>
            </a:r>
          </a:p>
          <a:p>
            <a:pPr algn="ctr">
              <a:lnSpc>
                <a:spcPts val="3000"/>
              </a:lnSpc>
            </a:pPr>
            <a:r>
              <a:rPr lang="en-US" sz="2000" b="1" dirty="0"/>
              <a:t> 0.256</a:t>
            </a:r>
          </a:p>
          <a:p>
            <a:pPr algn="ctr">
              <a:lnSpc>
                <a:spcPts val="3000"/>
              </a:lnSpc>
            </a:pPr>
            <a:r>
              <a:rPr lang="en-US" sz="2000" b="1" dirty="0"/>
              <a:t>      0.799    </a:t>
            </a:r>
          </a:p>
          <a:p>
            <a:pPr algn="ctr">
              <a:lnSpc>
                <a:spcPts val="3000"/>
              </a:lnSpc>
            </a:pPr>
            <a:r>
              <a:rPr lang="en-US" sz="2000" b="1" dirty="0"/>
              <a:t>   1.195 </a:t>
            </a:r>
          </a:p>
          <a:p>
            <a:pPr algn="ctr">
              <a:lnSpc>
                <a:spcPts val="3000"/>
              </a:lnSpc>
            </a:pPr>
            <a:r>
              <a:rPr lang="en-US" sz="2000" b="1" dirty="0"/>
              <a:t>   1.005</a:t>
            </a:r>
          </a:p>
        </p:txBody>
      </p:sp>
      <p:pic>
        <p:nvPicPr>
          <p:cNvPr id="603162" name="Picture 14"/>
          <p:cNvPicPr>
            <a:picLocks noChangeAspect="1" noChangeArrowheads="1"/>
          </p:cNvPicPr>
          <p:nvPr/>
        </p:nvPicPr>
        <p:blipFill>
          <a:blip r:embed="rId21" cstate="print"/>
          <a:srcRect/>
          <a:stretch>
            <a:fillRect/>
          </a:stretch>
        </p:blipFill>
        <p:spPr bwMode="auto">
          <a:xfrm>
            <a:off x="1182443" y="932516"/>
            <a:ext cx="732692" cy="841375"/>
          </a:xfrm>
          <a:prstGeom prst="rect">
            <a:avLst/>
          </a:prstGeom>
          <a:noFill/>
          <a:ln w="9525">
            <a:noFill/>
            <a:miter lim="800000"/>
            <a:headEnd/>
            <a:tailEnd/>
          </a:ln>
        </p:spPr>
      </p:pic>
      <p:graphicFrame>
        <p:nvGraphicFramePr>
          <p:cNvPr id="603147" name="Object 11"/>
          <p:cNvGraphicFramePr>
            <a:graphicFrameLocks noChangeAspect="1"/>
          </p:cNvGraphicFramePr>
          <p:nvPr/>
        </p:nvGraphicFramePr>
        <p:xfrm>
          <a:off x="717916" y="1678641"/>
          <a:ext cx="838200" cy="676275"/>
        </p:xfrm>
        <a:graphic>
          <a:graphicData uri="http://schemas.openxmlformats.org/presentationml/2006/ole">
            <mc:AlternateContent xmlns:mc="http://schemas.openxmlformats.org/markup-compatibility/2006">
              <mc:Choice xmlns:v="urn:schemas-microsoft-com:vml" Requires="v">
                <p:oleObj name="ISIS/Draw Sketch" r:id="rId22" imgW="1984172" imgH="1626308" progId="ISISServer">
                  <p:embed/>
                </p:oleObj>
              </mc:Choice>
              <mc:Fallback>
                <p:oleObj name="ISIS/Draw Sketch" r:id="rId22" imgW="1984172" imgH="1626308" progId="ISISServer">
                  <p:embed/>
                  <p:pic>
                    <p:nvPicPr>
                      <p:cNvPr id="603147" name="Object 1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17916" y="1678641"/>
                        <a:ext cx="838200" cy="676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03163" name="Picture 16"/>
          <p:cNvPicPr>
            <a:picLocks noChangeAspect="1" noChangeArrowheads="1"/>
          </p:cNvPicPr>
          <p:nvPr/>
        </p:nvPicPr>
        <p:blipFill>
          <a:blip r:embed="rId23" cstate="print"/>
          <a:srcRect/>
          <a:stretch>
            <a:fillRect/>
          </a:stretch>
        </p:blipFill>
        <p:spPr bwMode="auto">
          <a:xfrm>
            <a:off x="795587" y="5566429"/>
            <a:ext cx="1198685" cy="949325"/>
          </a:xfrm>
          <a:prstGeom prst="rect">
            <a:avLst/>
          </a:prstGeom>
          <a:noFill/>
          <a:ln w="9525">
            <a:noFill/>
            <a:miter lim="800000"/>
            <a:headEnd/>
            <a:tailEnd/>
          </a:ln>
        </p:spPr>
      </p:pic>
      <p:grpSp>
        <p:nvGrpSpPr>
          <p:cNvPr id="3" name="Group 54"/>
          <p:cNvGrpSpPr>
            <a:grpSpLocks/>
          </p:cNvGrpSpPr>
          <p:nvPr/>
        </p:nvGrpSpPr>
        <p:grpSpPr bwMode="auto">
          <a:xfrm>
            <a:off x="1646243" y="5975998"/>
            <a:ext cx="4640055" cy="400110"/>
            <a:chOff x="905523" y="5903648"/>
            <a:chExt cx="4639264" cy="400170"/>
          </a:xfrm>
          <a:noFill/>
        </p:grpSpPr>
        <p:cxnSp>
          <p:nvCxnSpPr>
            <p:cNvPr id="51" name="Straight Arrow Connector 50"/>
            <p:cNvCxnSpPr/>
            <p:nvPr/>
          </p:nvCxnSpPr>
          <p:spPr>
            <a:xfrm rot="10800000">
              <a:off x="905523" y="5957631"/>
              <a:ext cx="2245931" cy="141308"/>
            </a:xfrm>
            <a:prstGeom prst="straightConnector1">
              <a:avLst/>
            </a:prstGeom>
            <a:grpFill/>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bwMode="auto">
            <a:xfrm>
              <a:off x="3098509" y="5903648"/>
              <a:ext cx="2446278" cy="400170"/>
            </a:xfrm>
            <a:prstGeom prst="rect">
              <a:avLst/>
            </a:prstGeom>
            <a:grpFill/>
            <a:ln>
              <a:headEnd/>
              <a:tailEnd/>
            </a:ln>
          </p:spPr>
          <p:style>
            <a:lnRef idx="0">
              <a:schemeClr val="dk1"/>
            </a:lnRef>
            <a:fillRef idx="3">
              <a:schemeClr val="dk1"/>
            </a:fillRef>
            <a:effectRef idx="3">
              <a:schemeClr val="dk1"/>
            </a:effectRef>
            <a:fontRef idx="minor">
              <a:schemeClr val="lt1"/>
            </a:fontRef>
          </p:style>
          <p:txBody>
            <a:bodyPr wrap="none">
              <a:spAutoFit/>
            </a:bodyPr>
            <a:lstStyle/>
            <a:p>
              <a:pPr algn="just">
                <a:defRPr/>
              </a:pPr>
              <a:r>
                <a:rPr lang="en-US" sz="2000" dirty="0">
                  <a:solidFill>
                    <a:srgbClr val="0000FF"/>
                  </a:solidFill>
                </a:rPr>
                <a:t>Presence of </a:t>
              </a:r>
              <a:r>
                <a:rPr lang="en-US" sz="2000" b="1" dirty="0">
                  <a:solidFill>
                    <a:srgbClr val="0000FF"/>
                  </a:solidFill>
                </a:rPr>
                <a:t>SALTS</a:t>
              </a:r>
            </a:p>
          </p:txBody>
        </p:sp>
      </p:grpSp>
      <p:grpSp>
        <p:nvGrpSpPr>
          <p:cNvPr id="4" name="Group 55"/>
          <p:cNvGrpSpPr>
            <a:grpSpLocks/>
          </p:cNvGrpSpPr>
          <p:nvPr/>
        </p:nvGrpSpPr>
        <p:grpSpPr bwMode="auto">
          <a:xfrm>
            <a:off x="2490787" y="5240985"/>
            <a:ext cx="4495876" cy="400110"/>
            <a:chOff x="1748901" y="5168281"/>
            <a:chExt cx="4496110" cy="400170"/>
          </a:xfrm>
          <a:noFill/>
        </p:grpSpPr>
        <p:sp>
          <p:nvSpPr>
            <p:cNvPr id="53" name="TextBox 52"/>
            <p:cNvSpPr txBox="1"/>
            <p:nvPr/>
          </p:nvSpPr>
          <p:spPr bwMode="auto">
            <a:xfrm>
              <a:off x="3295012" y="5168281"/>
              <a:ext cx="2949999" cy="400170"/>
            </a:xfrm>
            <a:prstGeom prst="rect">
              <a:avLst/>
            </a:prstGeom>
            <a:grpFill/>
            <a:ln>
              <a:headEnd/>
              <a:tailEnd/>
            </a:ln>
          </p:spPr>
          <p:style>
            <a:lnRef idx="0">
              <a:schemeClr val="dk1"/>
            </a:lnRef>
            <a:fillRef idx="3">
              <a:schemeClr val="dk1"/>
            </a:fillRef>
            <a:effectRef idx="3">
              <a:schemeClr val="dk1"/>
            </a:effectRef>
            <a:fontRef idx="minor">
              <a:schemeClr val="lt1"/>
            </a:fontRef>
          </p:style>
          <p:txBody>
            <a:bodyPr wrap="none">
              <a:spAutoFit/>
            </a:bodyPr>
            <a:lstStyle/>
            <a:p>
              <a:pPr algn="just">
                <a:defRPr/>
              </a:pPr>
              <a:r>
                <a:rPr lang="en-US" sz="2000" dirty="0">
                  <a:solidFill>
                    <a:srgbClr val="0000FF"/>
                  </a:solidFill>
                </a:rPr>
                <a:t>Presence of </a:t>
              </a:r>
              <a:r>
                <a:rPr lang="en-US" sz="2000" b="1" dirty="0">
                  <a:solidFill>
                    <a:srgbClr val="0000FF"/>
                  </a:solidFill>
                </a:rPr>
                <a:t>MIXTURES</a:t>
              </a:r>
            </a:p>
          </p:txBody>
        </p:sp>
        <p:cxnSp>
          <p:nvCxnSpPr>
            <p:cNvPr id="54" name="Straight Arrow Connector 53"/>
            <p:cNvCxnSpPr/>
            <p:nvPr/>
          </p:nvCxnSpPr>
          <p:spPr>
            <a:xfrm rot="10800000">
              <a:off x="1748901" y="5220677"/>
              <a:ext cx="1573295" cy="115904"/>
            </a:xfrm>
            <a:prstGeom prst="straightConnector1">
              <a:avLst/>
            </a:prstGeom>
            <a:grpFill/>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603166" name="Picture 17"/>
          <p:cNvPicPr>
            <a:picLocks noChangeAspect="1" noChangeArrowheads="1"/>
          </p:cNvPicPr>
          <p:nvPr/>
        </p:nvPicPr>
        <p:blipFill>
          <a:blip r:embed="rId24" cstate="print"/>
          <a:srcRect/>
          <a:stretch>
            <a:fillRect/>
          </a:stretch>
        </p:blipFill>
        <p:spPr bwMode="auto">
          <a:xfrm>
            <a:off x="1906343" y="5006041"/>
            <a:ext cx="451338" cy="714375"/>
          </a:xfrm>
          <a:prstGeom prst="rect">
            <a:avLst/>
          </a:prstGeom>
          <a:noFill/>
          <a:ln w="9525">
            <a:noFill/>
            <a:miter lim="800000"/>
            <a:headEnd/>
            <a:tailEnd/>
          </a:ln>
        </p:spPr>
      </p:pic>
      <p:sp>
        <p:nvSpPr>
          <p:cNvPr id="57" name="Freeform 56"/>
          <p:cNvSpPr/>
          <p:nvPr/>
        </p:nvSpPr>
        <p:spPr>
          <a:xfrm>
            <a:off x="918679" y="4688535"/>
            <a:ext cx="1436077" cy="1055688"/>
          </a:xfrm>
          <a:custGeom>
            <a:avLst/>
            <a:gdLst>
              <a:gd name="connsiteX0" fmla="*/ 1029810 w 1435998"/>
              <a:gd name="connsiteY0" fmla="*/ 230820 h 1056443"/>
              <a:gd name="connsiteX1" fmla="*/ 932156 w 1435998"/>
              <a:gd name="connsiteY1" fmla="*/ 195309 h 1056443"/>
              <a:gd name="connsiteX2" fmla="*/ 870012 w 1435998"/>
              <a:gd name="connsiteY2" fmla="*/ 124288 h 1056443"/>
              <a:gd name="connsiteX3" fmla="*/ 843379 w 1435998"/>
              <a:gd name="connsiteY3" fmla="*/ 106532 h 1056443"/>
              <a:gd name="connsiteX4" fmla="*/ 754602 w 1435998"/>
              <a:gd name="connsiteY4" fmla="*/ 71022 h 1056443"/>
              <a:gd name="connsiteX5" fmla="*/ 719092 w 1435998"/>
              <a:gd name="connsiteY5" fmla="*/ 53266 h 1056443"/>
              <a:gd name="connsiteX6" fmla="*/ 612560 w 1435998"/>
              <a:gd name="connsiteY6" fmla="*/ 17756 h 1056443"/>
              <a:gd name="connsiteX7" fmla="*/ 488272 w 1435998"/>
              <a:gd name="connsiteY7" fmla="*/ 0 h 1056443"/>
              <a:gd name="connsiteX8" fmla="*/ 301841 w 1435998"/>
              <a:gd name="connsiteY8" fmla="*/ 17756 h 1056443"/>
              <a:gd name="connsiteX9" fmla="*/ 213064 w 1435998"/>
              <a:gd name="connsiteY9" fmla="*/ 53266 h 1056443"/>
              <a:gd name="connsiteX10" fmla="*/ 159798 w 1435998"/>
              <a:gd name="connsiteY10" fmla="*/ 106532 h 1056443"/>
              <a:gd name="connsiteX11" fmla="*/ 124288 w 1435998"/>
              <a:gd name="connsiteY11" fmla="*/ 186431 h 1056443"/>
              <a:gd name="connsiteX12" fmla="*/ 88777 w 1435998"/>
              <a:gd name="connsiteY12" fmla="*/ 213064 h 1056443"/>
              <a:gd name="connsiteX13" fmla="*/ 53266 w 1435998"/>
              <a:gd name="connsiteY13" fmla="*/ 266330 h 1056443"/>
              <a:gd name="connsiteX14" fmla="*/ 0 w 1435998"/>
              <a:gd name="connsiteY14" fmla="*/ 523783 h 1056443"/>
              <a:gd name="connsiteX15" fmla="*/ 8878 w 1435998"/>
              <a:gd name="connsiteY15" fmla="*/ 772358 h 1056443"/>
              <a:gd name="connsiteX16" fmla="*/ 26633 w 1435998"/>
              <a:gd name="connsiteY16" fmla="*/ 798991 h 1056443"/>
              <a:gd name="connsiteX17" fmla="*/ 62144 w 1435998"/>
              <a:gd name="connsiteY17" fmla="*/ 843379 h 1056443"/>
              <a:gd name="connsiteX18" fmla="*/ 115410 w 1435998"/>
              <a:gd name="connsiteY18" fmla="*/ 861134 h 1056443"/>
              <a:gd name="connsiteX19" fmla="*/ 337352 w 1435998"/>
              <a:gd name="connsiteY19" fmla="*/ 843379 h 1056443"/>
              <a:gd name="connsiteX20" fmla="*/ 363985 w 1435998"/>
              <a:gd name="connsiteY20" fmla="*/ 825624 h 1056443"/>
              <a:gd name="connsiteX21" fmla="*/ 381740 w 1435998"/>
              <a:gd name="connsiteY21" fmla="*/ 807868 h 1056443"/>
              <a:gd name="connsiteX22" fmla="*/ 417251 w 1435998"/>
              <a:gd name="connsiteY22" fmla="*/ 754602 h 1056443"/>
              <a:gd name="connsiteX23" fmla="*/ 470517 w 1435998"/>
              <a:gd name="connsiteY23" fmla="*/ 719092 h 1056443"/>
              <a:gd name="connsiteX24" fmla="*/ 701336 w 1435998"/>
              <a:gd name="connsiteY24" fmla="*/ 736847 h 1056443"/>
              <a:gd name="connsiteX25" fmla="*/ 727969 w 1435998"/>
              <a:gd name="connsiteY25" fmla="*/ 745725 h 1056443"/>
              <a:gd name="connsiteX26" fmla="*/ 763480 w 1435998"/>
              <a:gd name="connsiteY26" fmla="*/ 754602 h 1056443"/>
              <a:gd name="connsiteX27" fmla="*/ 807868 w 1435998"/>
              <a:gd name="connsiteY27" fmla="*/ 781235 h 1056443"/>
              <a:gd name="connsiteX28" fmla="*/ 852257 w 1435998"/>
              <a:gd name="connsiteY28" fmla="*/ 807868 h 1056443"/>
              <a:gd name="connsiteX29" fmla="*/ 878890 w 1435998"/>
              <a:gd name="connsiteY29" fmla="*/ 825624 h 1056443"/>
              <a:gd name="connsiteX30" fmla="*/ 941033 w 1435998"/>
              <a:gd name="connsiteY30" fmla="*/ 878890 h 1056443"/>
              <a:gd name="connsiteX31" fmla="*/ 994299 w 1435998"/>
              <a:gd name="connsiteY31" fmla="*/ 896645 h 1056443"/>
              <a:gd name="connsiteX32" fmla="*/ 1038688 w 1435998"/>
              <a:gd name="connsiteY32" fmla="*/ 923278 h 1056443"/>
              <a:gd name="connsiteX33" fmla="*/ 1065321 w 1435998"/>
              <a:gd name="connsiteY33" fmla="*/ 949911 h 1056443"/>
              <a:gd name="connsiteX34" fmla="*/ 1109709 w 1435998"/>
              <a:gd name="connsiteY34" fmla="*/ 985422 h 1056443"/>
              <a:gd name="connsiteX35" fmla="*/ 1127464 w 1435998"/>
              <a:gd name="connsiteY35" fmla="*/ 1012055 h 1056443"/>
              <a:gd name="connsiteX36" fmla="*/ 1180730 w 1435998"/>
              <a:gd name="connsiteY36" fmla="*/ 1038688 h 1056443"/>
              <a:gd name="connsiteX37" fmla="*/ 1207364 w 1435998"/>
              <a:gd name="connsiteY37" fmla="*/ 1056443 h 1056443"/>
              <a:gd name="connsiteX38" fmla="*/ 1287263 w 1435998"/>
              <a:gd name="connsiteY38" fmla="*/ 1038688 h 1056443"/>
              <a:gd name="connsiteX39" fmla="*/ 1305018 w 1435998"/>
              <a:gd name="connsiteY39" fmla="*/ 1020932 h 1056443"/>
              <a:gd name="connsiteX40" fmla="*/ 1331651 w 1435998"/>
              <a:gd name="connsiteY40" fmla="*/ 985422 h 1056443"/>
              <a:gd name="connsiteX41" fmla="*/ 1340529 w 1435998"/>
              <a:gd name="connsiteY41" fmla="*/ 958789 h 1056443"/>
              <a:gd name="connsiteX42" fmla="*/ 1358284 w 1435998"/>
              <a:gd name="connsiteY42" fmla="*/ 923278 h 1056443"/>
              <a:gd name="connsiteX43" fmla="*/ 1367162 w 1435998"/>
              <a:gd name="connsiteY43" fmla="*/ 887767 h 1056443"/>
              <a:gd name="connsiteX44" fmla="*/ 1384917 w 1435998"/>
              <a:gd name="connsiteY44" fmla="*/ 834501 h 1056443"/>
              <a:gd name="connsiteX45" fmla="*/ 1393795 w 1435998"/>
              <a:gd name="connsiteY45" fmla="*/ 807868 h 1056443"/>
              <a:gd name="connsiteX46" fmla="*/ 1402672 w 1435998"/>
              <a:gd name="connsiteY46" fmla="*/ 754602 h 1056443"/>
              <a:gd name="connsiteX47" fmla="*/ 1411550 w 1435998"/>
              <a:gd name="connsiteY47" fmla="*/ 710214 h 1056443"/>
              <a:gd name="connsiteX48" fmla="*/ 1429305 w 1435998"/>
              <a:gd name="connsiteY48" fmla="*/ 559294 h 1056443"/>
              <a:gd name="connsiteX49" fmla="*/ 1393795 w 1435998"/>
              <a:gd name="connsiteY49" fmla="*/ 479395 h 1056443"/>
              <a:gd name="connsiteX50" fmla="*/ 1349406 w 1435998"/>
              <a:gd name="connsiteY50" fmla="*/ 399495 h 1056443"/>
              <a:gd name="connsiteX51" fmla="*/ 1278385 w 1435998"/>
              <a:gd name="connsiteY51" fmla="*/ 363985 h 1056443"/>
              <a:gd name="connsiteX52" fmla="*/ 1171853 w 1435998"/>
              <a:gd name="connsiteY52" fmla="*/ 328474 h 1056443"/>
              <a:gd name="connsiteX53" fmla="*/ 1136342 w 1435998"/>
              <a:gd name="connsiteY53" fmla="*/ 292963 h 1056443"/>
              <a:gd name="connsiteX54" fmla="*/ 1083076 w 1435998"/>
              <a:gd name="connsiteY54" fmla="*/ 257453 h 1056443"/>
              <a:gd name="connsiteX55" fmla="*/ 1056443 w 1435998"/>
              <a:gd name="connsiteY55" fmla="*/ 239697 h 1056443"/>
              <a:gd name="connsiteX56" fmla="*/ 1029810 w 1435998"/>
              <a:gd name="connsiteY56" fmla="*/ 230820 h 105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435998" h="1056443">
                <a:moveTo>
                  <a:pt x="1029810" y="230820"/>
                </a:moveTo>
                <a:cubicBezTo>
                  <a:pt x="997259" y="218983"/>
                  <a:pt x="962718" y="211609"/>
                  <a:pt x="932156" y="195309"/>
                </a:cubicBezTo>
                <a:cubicBezTo>
                  <a:pt x="902518" y="179502"/>
                  <a:pt x="892251" y="146527"/>
                  <a:pt x="870012" y="124288"/>
                </a:cubicBezTo>
                <a:cubicBezTo>
                  <a:pt x="862467" y="116743"/>
                  <a:pt x="852643" y="111826"/>
                  <a:pt x="843379" y="106532"/>
                </a:cubicBezTo>
                <a:cubicBezTo>
                  <a:pt x="794801" y="78773"/>
                  <a:pt x="815229" y="95273"/>
                  <a:pt x="754602" y="71022"/>
                </a:cubicBezTo>
                <a:cubicBezTo>
                  <a:pt x="742315" y="66107"/>
                  <a:pt x="731185" y="58641"/>
                  <a:pt x="719092" y="53266"/>
                </a:cubicBezTo>
                <a:cubicBezTo>
                  <a:pt x="687461" y="39208"/>
                  <a:pt x="645738" y="24076"/>
                  <a:pt x="612560" y="17756"/>
                </a:cubicBezTo>
                <a:cubicBezTo>
                  <a:pt x="571449" y="9925"/>
                  <a:pt x="529701" y="5919"/>
                  <a:pt x="488272" y="0"/>
                </a:cubicBezTo>
                <a:cubicBezTo>
                  <a:pt x="456193" y="2291"/>
                  <a:pt x="348133" y="7073"/>
                  <a:pt x="301841" y="17756"/>
                </a:cubicBezTo>
                <a:cubicBezTo>
                  <a:pt x="261095" y="27159"/>
                  <a:pt x="247584" y="36006"/>
                  <a:pt x="213064" y="53266"/>
                </a:cubicBezTo>
                <a:cubicBezTo>
                  <a:pt x="195309" y="71021"/>
                  <a:pt x="167738" y="82711"/>
                  <a:pt x="159798" y="106532"/>
                </a:cubicBezTo>
                <a:cubicBezTo>
                  <a:pt x="151008" y="132902"/>
                  <a:pt x="145390" y="165329"/>
                  <a:pt x="124288" y="186431"/>
                </a:cubicBezTo>
                <a:cubicBezTo>
                  <a:pt x="113826" y="196893"/>
                  <a:pt x="100614" y="204186"/>
                  <a:pt x="88777" y="213064"/>
                </a:cubicBezTo>
                <a:cubicBezTo>
                  <a:pt x="76940" y="230819"/>
                  <a:pt x="56637" y="245259"/>
                  <a:pt x="53266" y="266330"/>
                </a:cubicBezTo>
                <a:cubicBezTo>
                  <a:pt x="15665" y="501340"/>
                  <a:pt x="51263" y="421260"/>
                  <a:pt x="0" y="523783"/>
                </a:cubicBezTo>
                <a:cubicBezTo>
                  <a:pt x="2959" y="606641"/>
                  <a:pt x="892" y="689832"/>
                  <a:pt x="8878" y="772358"/>
                </a:cubicBezTo>
                <a:cubicBezTo>
                  <a:pt x="9906" y="782978"/>
                  <a:pt x="21861" y="789448"/>
                  <a:pt x="26633" y="798991"/>
                </a:cubicBezTo>
                <a:cubicBezTo>
                  <a:pt x="42448" y="830621"/>
                  <a:pt x="23662" y="826276"/>
                  <a:pt x="62144" y="843379"/>
                </a:cubicBezTo>
                <a:cubicBezTo>
                  <a:pt x="79247" y="850980"/>
                  <a:pt x="115410" y="861134"/>
                  <a:pt x="115410" y="861134"/>
                </a:cubicBezTo>
                <a:cubicBezTo>
                  <a:pt x="189391" y="855216"/>
                  <a:pt x="263881" y="853875"/>
                  <a:pt x="337352" y="843379"/>
                </a:cubicBezTo>
                <a:cubicBezTo>
                  <a:pt x="347914" y="841870"/>
                  <a:pt x="355654" y="832289"/>
                  <a:pt x="363985" y="825624"/>
                </a:cubicBezTo>
                <a:cubicBezTo>
                  <a:pt x="370521" y="820395"/>
                  <a:pt x="377097" y="814832"/>
                  <a:pt x="381740" y="807868"/>
                </a:cubicBezTo>
                <a:cubicBezTo>
                  <a:pt x="403277" y="775563"/>
                  <a:pt x="390115" y="774954"/>
                  <a:pt x="417251" y="754602"/>
                </a:cubicBezTo>
                <a:cubicBezTo>
                  <a:pt x="434322" y="741798"/>
                  <a:pt x="470517" y="719092"/>
                  <a:pt x="470517" y="719092"/>
                </a:cubicBezTo>
                <a:cubicBezTo>
                  <a:pt x="514388" y="721834"/>
                  <a:pt x="645506" y="728257"/>
                  <a:pt x="701336" y="736847"/>
                </a:cubicBezTo>
                <a:cubicBezTo>
                  <a:pt x="710585" y="738270"/>
                  <a:pt x="718971" y="743154"/>
                  <a:pt x="727969" y="745725"/>
                </a:cubicBezTo>
                <a:cubicBezTo>
                  <a:pt x="739701" y="749077"/>
                  <a:pt x="751643" y="751643"/>
                  <a:pt x="763480" y="754602"/>
                </a:cubicBezTo>
                <a:cubicBezTo>
                  <a:pt x="808466" y="799590"/>
                  <a:pt x="750248" y="746663"/>
                  <a:pt x="807868" y="781235"/>
                </a:cubicBezTo>
                <a:cubicBezTo>
                  <a:pt x="868799" y="817793"/>
                  <a:pt x="776812" y="782722"/>
                  <a:pt x="852257" y="807868"/>
                </a:cubicBezTo>
                <a:cubicBezTo>
                  <a:pt x="861135" y="813787"/>
                  <a:pt x="870693" y="818793"/>
                  <a:pt x="878890" y="825624"/>
                </a:cubicBezTo>
                <a:cubicBezTo>
                  <a:pt x="905540" y="847832"/>
                  <a:pt x="907789" y="862268"/>
                  <a:pt x="941033" y="878890"/>
                </a:cubicBezTo>
                <a:cubicBezTo>
                  <a:pt x="957773" y="887260"/>
                  <a:pt x="994299" y="896645"/>
                  <a:pt x="994299" y="896645"/>
                </a:cubicBezTo>
                <a:cubicBezTo>
                  <a:pt x="1049601" y="951944"/>
                  <a:pt x="969535" y="877176"/>
                  <a:pt x="1038688" y="923278"/>
                </a:cubicBezTo>
                <a:cubicBezTo>
                  <a:pt x="1049134" y="930242"/>
                  <a:pt x="1055676" y="941874"/>
                  <a:pt x="1065321" y="949911"/>
                </a:cubicBezTo>
                <a:cubicBezTo>
                  <a:pt x="1093010" y="972985"/>
                  <a:pt x="1089045" y="959591"/>
                  <a:pt x="1109709" y="985422"/>
                </a:cubicBezTo>
                <a:cubicBezTo>
                  <a:pt x="1116374" y="993754"/>
                  <a:pt x="1119919" y="1004510"/>
                  <a:pt x="1127464" y="1012055"/>
                </a:cubicBezTo>
                <a:cubicBezTo>
                  <a:pt x="1152903" y="1037494"/>
                  <a:pt x="1151851" y="1024249"/>
                  <a:pt x="1180730" y="1038688"/>
                </a:cubicBezTo>
                <a:cubicBezTo>
                  <a:pt x="1190273" y="1043460"/>
                  <a:pt x="1198486" y="1050525"/>
                  <a:pt x="1207364" y="1056443"/>
                </a:cubicBezTo>
                <a:cubicBezTo>
                  <a:pt x="1233997" y="1050525"/>
                  <a:pt x="1261623" y="1048012"/>
                  <a:pt x="1287263" y="1038688"/>
                </a:cubicBezTo>
                <a:cubicBezTo>
                  <a:pt x="1295129" y="1035828"/>
                  <a:pt x="1299660" y="1027362"/>
                  <a:pt x="1305018" y="1020932"/>
                </a:cubicBezTo>
                <a:cubicBezTo>
                  <a:pt x="1314490" y="1009565"/>
                  <a:pt x="1322773" y="997259"/>
                  <a:pt x="1331651" y="985422"/>
                </a:cubicBezTo>
                <a:cubicBezTo>
                  <a:pt x="1334610" y="976544"/>
                  <a:pt x="1336843" y="967390"/>
                  <a:pt x="1340529" y="958789"/>
                </a:cubicBezTo>
                <a:cubicBezTo>
                  <a:pt x="1345742" y="946625"/>
                  <a:pt x="1353637" y="935669"/>
                  <a:pt x="1358284" y="923278"/>
                </a:cubicBezTo>
                <a:cubicBezTo>
                  <a:pt x="1362568" y="911854"/>
                  <a:pt x="1363656" y="899454"/>
                  <a:pt x="1367162" y="887767"/>
                </a:cubicBezTo>
                <a:cubicBezTo>
                  <a:pt x="1372540" y="869841"/>
                  <a:pt x="1378999" y="852256"/>
                  <a:pt x="1384917" y="834501"/>
                </a:cubicBezTo>
                <a:lnTo>
                  <a:pt x="1393795" y="807868"/>
                </a:lnTo>
                <a:cubicBezTo>
                  <a:pt x="1396754" y="790113"/>
                  <a:pt x="1399452" y="772312"/>
                  <a:pt x="1402672" y="754602"/>
                </a:cubicBezTo>
                <a:cubicBezTo>
                  <a:pt x="1405371" y="739756"/>
                  <a:pt x="1409787" y="725200"/>
                  <a:pt x="1411550" y="710214"/>
                </a:cubicBezTo>
                <a:cubicBezTo>
                  <a:pt x="1431814" y="537978"/>
                  <a:pt x="1409149" y="660079"/>
                  <a:pt x="1429305" y="559294"/>
                </a:cubicBezTo>
                <a:cubicBezTo>
                  <a:pt x="1383501" y="421881"/>
                  <a:pt x="1435998" y="563801"/>
                  <a:pt x="1393795" y="479395"/>
                </a:cubicBezTo>
                <a:cubicBezTo>
                  <a:pt x="1379974" y="451753"/>
                  <a:pt x="1376845" y="419450"/>
                  <a:pt x="1349406" y="399495"/>
                </a:cubicBezTo>
                <a:cubicBezTo>
                  <a:pt x="1328000" y="383927"/>
                  <a:pt x="1304063" y="370405"/>
                  <a:pt x="1278385" y="363985"/>
                </a:cubicBezTo>
                <a:cubicBezTo>
                  <a:pt x="1247390" y="356236"/>
                  <a:pt x="1200520" y="349974"/>
                  <a:pt x="1171853" y="328474"/>
                </a:cubicBezTo>
                <a:cubicBezTo>
                  <a:pt x="1158461" y="318430"/>
                  <a:pt x="1150271" y="302249"/>
                  <a:pt x="1136342" y="292963"/>
                </a:cubicBezTo>
                <a:lnTo>
                  <a:pt x="1083076" y="257453"/>
                </a:lnTo>
                <a:cubicBezTo>
                  <a:pt x="1074198" y="251534"/>
                  <a:pt x="1067113" y="239697"/>
                  <a:pt x="1056443" y="239697"/>
                </a:cubicBezTo>
                <a:lnTo>
                  <a:pt x="1029810" y="230820"/>
                </a:lnTo>
                <a:close/>
              </a:path>
            </a:pathLst>
          </a:custGeom>
          <a:noFill/>
          <a:ln w="635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p>
        </p:txBody>
      </p:sp>
      <p:sp>
        <p:nvSpPr>
          <p:cNvPr id="60" name="Freeform 59"/>
          <p:cNvSpPr/>
          <p:nvPr/>
        </p:nvSpPr>
        <p:spPr>
          <a:xfrm>
            <a:off x="1645505" y="4210704"/>
            <a:ext cx="959826" cy="744537"/>
          </a:xfrm>
          <a:custGeom>
            <a:avLst/>
            <a:gdLst>
              <a:gd name="connsiteX0" fmla="*/ 861134 w 958789"/>
              <a:gd name="connsiteY0" fmla="*/ 42722 h 744403"/>
              <a:gd name="connsiteX1" fmla="*/ 781235 w 958789"/>
              <a:gd name="connsiteY1" fmla="*/ 7211 h 744403"/>
              <a:gd name="connsiteX2" fmla="*/ 683581 w 958789"/>
              <a:gd name="connsiteY2" fmla="*/ 24966 h 744403"/>
              <a:gd name="connsiteX3" fmla="*/ 648070 w 958789"/>
              <a:gd name="connsiteY3" fmla="*/ 33844 h 744403"/>
              <a:gd name="connsiteX4" fmla="*/ 577049 w 958789"/>
              <a:gd name="connsiteY4" fmla="*/ 16089 h 744403"/>
              <a:gd name="connsiteX5" fmla="*/ 257453 w 958789"/>
              <a:gd name="connsiteY5" fmla="*/ 42722 h 744403"/>
              <a:gd name="connsiteX6" fmla="*/ 230820 w 958789"/>
              <a:gd name="connsiteY6" fmla="*/ 51599 h 744403"/>
              <a:gd name="connsiteX7" fmla="*/ 159798 w 958789"/>
              <a:gd name="connsiteY7" fmla="*/ 104865 h 744403"/>
              <a:gd name="connsiteX8" fmla="*/ 97655 w 958789"/>
              <a:gd name="connsiteY8" fmla="*/ 122621 h 744403"/>
              <a:gd name="connsiteX9" fmla="*/ 35511 w 958789"/>
              <a:gd name="connsiteY9" fmla="*/ 175887 h 744403"/>
              <a:gd name="connsiteX10" fmla="*/ 0 w 958789"/>
              <a:gd name="connsiteY10" fmla="*/ 229153 h 744403"/>
              <a:gd name="connsiteX11" fmla="*/ 8878 w 958789"/>
              <a:gd name="connsiteY11" fmla="*/ 273541 h 744403"/>
              <a:gd name="connsiteX12" fmla="*/ 44389 w 958789"/>
              <a:gd name="connsiteY12" fmla="*/ 326807 h 744403"/>
              <a:gd name="connsiteX13" fmla="*/ 71022 w 958789"/>
              <a:gd name="connsiteY13" fmla="*/ 380073 h 744403"/>
              <a:gd name="connsiteX14" fmla="*/ 97655 w 958789"/>
              <a:gd name="connsiteY14" fmla="*/ 397828 h 744403"/>
              <a:gd name="connsiteX15" fmla="*/ 142043 w 958789"/>
              <a:gd name="connsiteY15" fmla="*/ 433339 h 744403"/>
              <a:gd name="connsiteX16" fmla="*/ 204187 w 958789"/>
              <a:gd name="connsiteY16" fmla="*/ 504360 h 744403"/>
              <a:gd name="connsiteX17" fmla="*/ 221942 w 958789"/>
              <a:gd name="connsiteY17" fmla="*/ 522116 h 744403"/>
              <a:gd name="connsiteX18" fmla="*/ 284086 w 958789"/>
              <a:gd name="connsiteY18" fmla="*/ 584259 h 744403"/>
              <a:gd name="connsiteX19" fmla="*/ 328474 w 958789"/>
              <a:gd name="connsiteY19" fmla="*/ 628648 h 744403"/>
              <a:gd name="connsiteX20" fmla="*/ 372862 w 958789"/>
              <a:gd name="connsiteY20" fmla="*/ 708547 h 744403"/>
              <a:gd name="connsiteX21" fmla="*/ 399495 w 958789"/>
              <a:gd name="connsiteY21" fmla="*/ 717424 h 744403"/>
              <a:gd name="connsiteX22" fmla="*/ 417251 w 958789"/>
              <a:gd name="connsiteY22" fmla="*/ 735180 h 744403"/>
              <a:gd name="connsiteX23" fmla="*/ 443884 w 958789"/>
              <a:gd name="connsiteY23" fmla="*/ 744057 h 744403"/>
              <a:gd name="connsiteX24" fmla="*/ 656948 w 958789"/>
              <a:gd name="connsiteY24" fmla="*/ 726302 h 744403"/>
              <a:gd name="connsiteX25" fmla="*/ 683581 w 958789"/>
              <a:gd name="connsiteY25" fmla="*/ 690791 h 744403"/>
              <a:gd name="connsiteX26" fmla="*/ 719092 w 958789"/>
              <a:gd name="connsiteY26" fmla="*/ 619770 h 744403"/>
              <a:gd name="connsiteX27" fmla="*/ 745725 w 958789"/>
              <a:gd name="connsiteY27" fmla="*/ 566504 h 744403"/>
              <a:gd name="connsiteX28" fmla="*/ 816746 w 958789"/>
              <a:gd name="connsiteY28" fmla="*/ 477727 h 744403"/>
              <a:gd name="connsiteX29" fmla="*/ 843379 w 958789"/>
              <a:gd name="connsiteY29" fmla="*/ 459972 h 744403"/>
              <a:gd name="connsiteX30" fmla="*/ 905523 w 958789"/>
              <a:gd name="connsiteY30" fmla="*/ 371195 h 744403"/>
              <a:gd name="connsiteX31" fmla="*/ 932156 w 958789"/>
              <a:gd name="connsiteY31" fmla="*/ 344562 h 744403"/>
              <a:gd name="connsiteX32" fmla="*/ 941033 w 958789"/>
              <a:gd name="connsiteY32" fmla="*/ 309052 h 744403"/>
              <a:gd name="connsiteX33" fmla="*/ 949911 w 958789"/>
              <a:gd name="connsiteY33" fmla="*/ 246908 h 744403"/>
              <a:gd name="connsiteX34" fmla="*/ 958789 w 958789"/>
              <a:gd name="connsiteY34" fmla="*/ 202520 h 744403"/>
              <a:gd name="connsiteX35" fmla="*/ 923278 w 958789"/>
              <a:gd name="connsiteY35" fmla="*/ 104865 h 744403"/>
              <a:gd name="connsiteX36" fmla="*/ 887767 w 958789"/>
              <a:gd name="connsiteY36" fmla="*/ 87110 h 744403"/>
              <a:gd name="connsiteX37" fmla="*/ 861134 w 958789"/>
              <a:gd name="connsiteY37" fmla="*/ 42722 h 744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58789" h="744403">
                <a:moveTo>
                  <a:pt x="861134" y="42722"/>
                </a:moveTo>
                <a:cubicBezTo>
                  <a:pt x="843379" y="29406"/>
                  <a:pt x="809937" y="12276"/>
                  <a:pt x="781235" y="7211"/>
                </a:cubicBezTo>
                <a:cubicBezTo>
                  <a:pt x="740375" y="0"/>
                  <a:pt x="717375" y="15311"/>
                  <a:pt x="683581" y="24966"/>
                </a:cubicBezTo>
                <a:cubicBezTo>
                  <a:pt x="671849" y="28318"/>
                  <a:pt x="659907" y="30885"/>
                  <a:pt x="648070" y="33844"/>
                </a:cubicBezTo>
                <a:cubicBezTo>
                  <a:pt x="624396" y="27926"/>
                  <a:pt x="601441" y="16806"/>
                  <a:pt x="577049" y="16089"/>
                </a:cubicBezTo>
                <a:cubicBezTo>
                  <a:pt x="518940" y="14380"/>
                  <a:pt x="342219" y="14469"/>
                  <a:pt x="257453" y="42722"/>
                </a:cubicBezTo>
                <a:lnTo>
                  <a:pt x="230820" y="51599"/>
                </a:lnTo>
                <a:cubicBezTo>
                  <a:pt x="211100" y="71319"/>
                  <a:pt x="186569" y="98172"/>
                  <a:pt x="159798" y="104865"/>
                </a:cubicBezTo>
                <a:cubicBezTo>
                  <a:pt x="115210" y="116013"/>
                  <a:pt x="135863" y="109885"/>
                  <a:pt x="97655" y="122621"/>
                </a:cubicBezTo>
                <a:cubicBezTo>
                  <a:pt x="75416" y="139300"/>
                  <a:pt x="52823" y="153629"/>
                  <a:pt x="35511" y="175887"/>
                </a:cubicBezTo>
                <a:cubicBezTo>
                  <a:pt x="22410" y="192731"/>
                  <a:pt x="0" y="229153"/>
                  <a:pt x="0" y="229153"/>
                </a:cubicBezTo>
                <a:cubicBezTo>
                  <a:pt x="2959" y="243949"/>
                  <a:pt x="2634" y="259804"/>
                  <a:pt x="8878" y="273541"/>
                </a:cubicBezTo>
                <a:cubicBezTo>
                  <a:pt x="17708" y="292968"/>
                  <a:pt x="44389" y="326807"/>
                  <a:pt x="44389" y="326807"/>
                </a:cubicBezTo>
                <a:cubicBezTo>
                  <a:pt x="51609" y="348470"/>
                  <a:pt x="53811" y="362862"/>
                  <a:pt x="71022" y="380073"/>
                </a:cubicBezTo>
                <a:cubicBezTo>
                  <a:pt x="78567" y="387617"/>
                  <a:pt x="89324" y="391163"/>
                  <a:pt x="97655" y="397828"/>
                </a:cubicBezTo>
                <a:cubicBezTo>
                  <a:pt x="160904" y="448428"/>
                  <a:pt x="60070" y="378691"/>
                  <a:pt x="142043" y="433339"/>
                </a:cubicBezTo>
                <a:cubicBezTo>
                  <a:pt x="171406" y="477384"/>
                  <a:pt x="152251" y="452424"/>
                  <a:pt x="204187" y="504360"/>
                </a:cubicBezTo>
                <a:lnTo>
                  <a:pt x="221942" y="522116"/>
                </a:lnTo>
                <a:cubicBezTo>
                  <a:pt x="242031" y="582382"/>
                  <a:pt x="212857" y="513028"/>
                  <a:pt x="284086" y="584259"/>
                </a:cubicBezTo>
                <a:lnTo>
                  <a:pt x="328474" y="628648"/>
                </a:lnTo>
                <a:cubicBezTo>
                  <a:pt x="336291" y="652098"/>
                  <a:pt x="349969" y="700917"/>
                  <a:pt x="372862" y="708547"/>
                </a:cubicBezTo>
                <a:lnTo>
                  <a:pt x="399495" y="717424"/>
                </a:lnTo>
                <a:cubicBezTo>
                  <a:pt x="405414" y="723343"/>
                  <a:pt x="410074" y="730874"/>
                  <a:pt x="417251" y="735180"/>
                </a:cubicBezTo>
                <a:cubicBezTo>
                  <a:pt x="425275" y="739995"/>
                  <a:pt x="434533" y="744403"/>
                  <a:pt x="443884" y="744057"/>
                </a:cubicBezTo>
                <a:cubicBezTo>
                  <a:pt x="515103" y="741419"/>
                  <a:pt x="585927" y="732220"/>
                  <a:pt x="656948" y="726302"/>
                </a:cubicBezTo>
                <a:cubicBezTo>
                  <a:pt x="665826" y="714465"/>
                  <a:pt x="676964" y="704025"/>
                  <a:pt x="683581" y="690791"/>
                </a:cubicBezTo>
                <a:cubicBezTo>
                  <a:pt x="724384" y="609185"/>
                  <a:pt x="678978" y="659882"/>
                  <a:pt x="719092" y="619770"/>
                </a:cubicBezTo>
                <a:cubicBezTo>
                  <a:pt x="733495" y="562152"/>
                  <a:pt x="716943" y="602481"/>
                  <a:pt x="745725" y="566504"/>
                </a:cubicBezTo>
                <a:cubicBezTo>
                  <a:pt x="754014" y="556142"/>
                  <a:pt x="792209" y="497357"/>
                  <a:pt x="816746" y="477727"/>
                </a:cubicBezTo>
                <a:cubicBezTo>
                  <a:pt x="825077" y="471062"/>
                  <a:pt x="834501" y="465890"/>
                  <a:pt x="843379" y="459972"/>
                </a:cubicBezTo>
                <a:cubicBezTo>
                  <a:pt x="858657" y="437056"/>
                  <a:pt x="885807" y="394197"/>
                  <a:pt x="905523" y="371195"/>
                </a:cubicBezTo>
                <a:cubicBezTo>
                  <a:pt x="913694" y="361663"/>
                  <a:pt x="923278" y="353440"/>
                  <a:pt x="932156" y="344562"/>
                </a:cubicBezTo>
                <a:cubicBezTo>
                  <a:pt x="935115" y="332725"/>
                  <a:pt x="938850" y="321056"/>
                  <a:pt x="941033" y="309052"/>
                </a:cubicBezTo>
                <a:cubicBezTo>
                  <a:pt x="944776" y="288465"/>
                  <a:pt x="946471" y="267548"/>
                  <a:pt x="949911" y="246908"/>
                </a:cubicBezTo>
                <a:cubicBezTo>
                  <a:pt x="952392" y="232024"/>
                  <a:pt x="955830" y="217316"/>
                  <a:pt x="958789" y="202520"/>
                </a:cubicBezTo>
                <a:cubicBezTo>
                  <a:pt x="955234" y="190077"/>
                  <a:pt x="939711" y="121298"/>
                  <a:pt x="923278" y="104865"/>
                </a:cubicBezTo>
                <a:cubicBezTo>
                  <a:pt x="913920" y="95507"/>
                  <a:pt x="899604" y="93028"/>
                  <a:pt x="887767" y="87110"/>
                </a:cubicBezTo>
                <a:cubicBezTo>
                  <a:pt x="867053" y="45681"/>
                  <a:pt x="878889" y="56038"/>
                  <a:pt x="861134" y="42722"/>
                </a:cubicBezTo>
                <a:close/>
              </a:path>
            </a:pathLst>
          </a:cu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p>
        </p:txBody>
      </p:sp>
      <p:sp>
        <p:nvSpPr>
          <p:cNvPr id="61" name="Freeform 60"/>
          <p:cNvSpPr/>
          <p:nvPr/>
        </p:nvSpPr>
        <p:spPr>
          <a:xfrm>
            <a:off x="671024" y="1643716"/>
            <a:ext cx="958362" cy="746125"/>
          </a:xfrm>
          <a:custGeom>
            <a:avLst/>
            <a:gdLst>
              <a:gd name="connsiteX0" fmla="*/ 566776 w 957394"/>
              <a:gd name="connsiteY0" fmla="*/ 26633 h 745724"/>
              <a:gd name="connsiteX1" fmla="*/ 531266 w 957394"/>
              <a:gd name="connsiteY1" fmla="*/ 35511 h 745724"/>
              <a:gd name="connsiteX2" fmla="*/ 451367 w 957394"/>
              <a:gd name="connsiteY2" fmla="*/ 62144 h 745724"/>
              <a:gd name="connsiteX3" fmla="*/ 282691 w 957394"/>
              <a:gd name="connsiteY3" fmla="*/ 71022 h 745724"/>
              <a:gd name="connsiteX4" fmla="*/ 247180 w 957394"/>
              <a:gd name="connsiteY4" fmla="*/ 79899 h 745724"/>
              <a:gd name="connsiteX5" fmla="*/ 193914 w 957394"/>
              <a:gd name="connsiteY5" fmla="*/ 97655 h 745724"/>
              <a:gd name="connsiteX6" fmla="*/ 140648 w 957394"/>
              <a:gd name="connsiteY6" fmla="*/ 133165 h 745724"/>
              <a:gd name="connsiteX7" fmla="*/ 105138 w 957394"/>
              <a:gd name="connsiteY7" fmla="*/ 177554 h 745724"/>
              <a:gd name="connsiteX8" fmla="*/ 87382 w 957394"/>
              <a:gd name="connsiteY8" fmla="*/ 195309 h 745724"/>
              <a:gd name="connsiteX9" fmla="*/ 42994 w 957394"/>
              <a:gd name="connsiteY9" fmla="*/ 230820 h 745724"/>
              <a:gd name="connsiteX10" fmla="*/ 7483 w 957394"/>
              <a:gd name="connsiteY10" fmla="*/ 284086 h 745724"/>
              <a:gd name="connsiteX11" fmla="*/ 16361 w 957394"/>
              <a:gd name="connsiteY11" fmla="*/ 372862 h 745724"/>
              <a:gd name="connsiteX12" fmla="*/ 60749 w 957394"/>
              <a:gd name="connsiteY12" fmla="*/ 426128 h 745724"/>
              <a:gd name="connsiteX13" fmla="*/ 114015 w 957394"/>
              <a:gd name="connsiteY13" fmla="*/ 470517 h 745724"/>
              <a:gd name="connsiteX14" fmla="*/ 140648 w 957394"/>
              <a:gd name="connsiteY14" fmla="*/ 479394 h 745724"/>
              <a:gd name="connsiteX15" fmla="*/ 167281 w 957394"/>
              <a:gd name="connsiteY15" fmla="*/ 497150 h 745724"/>
              <a:gd name="connsiteX16" fmla="*/ 193914 w 957394"/>
              <a:gd name="connsiteY16" fmla="*/ 577049 h 745724"/>
              <a:gd name="connsiteX17" fmla="*/ 211670 w 957394"/>
              <a:gd name="connsiteY17" fmla="*/ 612559 h 745724"/>
              <a:gd name="connsiteX18" fmla="*/ 229425 w 957394"/>
              <a:gd name="connsiteY18" fmla="*/ 665825 h 745724"/>
              <a:gd name="connsiteX19" fmla="*/ 247180 w 957394"/>
              <a:gd name="connsiteY19" fmla="*/ 683581 h 745724"/>
              <a:gd name="connsiteX20" fmla="*/ 264936 w 957394"/>
              <a:gd name="connsiteY20" fmla="*/ 710214 h 745724"/>
              <a:gd name="connsiteX21" fmla="*/ 300446 w 957394"/>
              <a:gd name="connsiteY21" fmla="*/ 719091 h 745724"/>
              <a:gd name="connsiteX22" fmla="*/ 327079 w 957394"/>
              <a:gd name="connsiteY22" fmla="*/ 727969 h 745724"/>
              <a:gd name="connsiteX23" fmla="*/ 406978 w 957394"/>
              <a:gd name="connsiteY23" fmla="*/ 745724 h 745724"/>
              <a:gd name="connsiteX24" fmla="*/ 549021 w 957394"/>
              <a:gd name="connsiteY24" fmla="*/ 727969 h 745724"/>
              <a:gd name="connsiteX25" fmla="*/ 593409 w 957394"/>
              <a:gd name="connsiteY25" fmla="*/ 710214 h 745724"/>
              <a:gd name="connsiteX26" fmla="*/ 664431 w 957394"/>
              <a:gd name="connsiteY26" fmla="*/ 630315 h 745724"/>
              <a:gd name="connsiteX27" fmla="*/ 673308 w 957394"/>
              <a:gd name="connsiteY27" fmla="*/ 594804 h 745724"/>
              <a:gd name="connsiteX28" fmla="*/ 699941 w 957394"/>
              <a:gd name="connsiteY28" fmla="*/ 577049 h 745724"/>
              <a:gd name="connsiteX29" fmla="*/ 735452 w 957394"/>
              <a:gd name="connsiteY29" fmla="*/ 506027 h 745724"/>
              <a:gd name="connsiteX30" fmla="*/ 770963 w 957394"/>
              <a:gd name="connsiteY30" fmla="*/ 488272 h 745724"/>
              <a:gd name="connsiteX31" fmla="*/ 806474 w 957394"/>
              <a:gd name="connsiteY31" fmla="*/ 426128 h 745724"/>
              <a:gd name="connsiteX32" fmla="*/ 833107 w 957394"/>
              <a:gd name="connsiteY32" fmla="*/ 417251 h 745724"/>
              <a:gd name="connsiteX33" fmla="*/ 859740 w 957394"/>
              <a:gd name="connsiteY33" fmla="*/ 355107 h 745724"/>
              <a:gd name="connsiteX34" fmla="*/ 877495 w 957394"/>
              <a:gd name="connsiteY34" fmla="*/ 328474 h 745724"/>
              <a:gd name="connsiteX35" fmla="*/ 904128 w 957394"/>
              <a:gd name="connsiteY35" fmla="*/ 310719 h 745724"/>
              <a:gd name="connsiteX36" fmla="*/ 921883 w 957394"/>
              <a:gd name="connsiteY36" fmla="*/ 275208 h 745724"/>
              <a:gd name="connsiteX37" fmla="*/ 939639 w 957394"/>
              <a:gd name="connsiteY37" fmla="*/ 257453 h 745724"/>
              <a:gd name="connsiteX38" fmla="*/ 957394 w 957394"/>
              <a:gd name="connsiteY38" fmla="*/ 230820 h 745724"/>
              <a:gd name="connsiteX39" fmla="*/ 939639 w 957394"/>
              <a:gd name="connsiteY39" fmla="*/ 186431 h 745724"/>
              <a:gd name="connsiteX40" fmla="*/ 921883 w 957394"/>
              <a:gd name="connsiteY40" fmla="*/ 124288 h 745724"/>
              <a:gd name="connsiteX41" fmla="*/ 904128 w 957394"/>
              <a:gd name="connsiteY41" fmla="*/ 106532 h 745724"/>
              <a:gd name="connsiteX42" fmla="*/ 841984 w 957394"/>
              <a:gd name="connsiteY42" fmla="*/ 71022 h 745724"/>
              <a:gd name="connsiteX43" fmla="*/ 770963 w 957394"/>
              <a:gd name="connsiteY43" fmla="*/ 35511 h 745724"/>
              <a:gd name="connsiteX44" fmla="*/ 726574 w 957394"/>
              <a:gd name="connsiteY44" fmla="*/ 0 h 745724"/>
              <a:gd name="connsiteX45" fmla="*/ 611165 w 957394"/>
              <a:gd name="connsiteY45" fmla="*/ 8878 h 745724"/>
              <a:gd name="connsiteX46" fmla="*/ 566776 w 957394"/>
              <a:gd name="connsiteY46" fmla="*/ 26633 h 74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57394" h="745724">
                <a:moveTo>
                  <a:pt x="566776" y="26633"/>
                </a:moveTo>
                <a:cubicBezTo>
                  <a:pt x="553460" y="31072"/>
                  <a:pt x="542927" y="31923"/>
                  <a:pt x="531266" y="35511"/>
                </a:cubicBezTo>
                <a:cubicBezTo>
                  <a:pt x="504434" y="43767"/>
                  <a:pt x="479158" y="58174"/>
                  <a:pt x="451367" y="62144"/>
                </a:cubicBezTo>
                <a:cubicBezTo>
                  <a:pt x="395630" y="70107"/>
                  <a:pt x="338916" y="68063"/>
                  <a:pt x="282691" y="71022"/>
                </a:cubicBezTo>
                <a:cubicBezTo>
                  <a:pt x="270854" y="73981"/>
                  <a:pt x="258867" y="76393"/>
                  <a:pt x="247180" y="79899"/>
                </a:cubicBezTo>
                <a:cubicBezTo>
                  <a:pt x="229253" y="85277"/>
                  <a:pt x="193914" y="97655"/>
                  <a:pt x="193914" y="97655"/>
                </a:cubicBezTo>
                <a:cubicBezTo>
                  <a:pt x="126185" y="165384"/>
                  <a:pt x="204891" y="94619"/>
                  <a:pt x="140648" y="133165"/>
                </a:cubicBezTo>
                <a:cubicBezTo>
                  <a:pt x="124161" y="143057"/>
                  <a:pt x="116303" y="163598"/>
                  <a:pt x="105138" y="177554"/>
                </a:cubicBezTo>
                <a:cubicBezTo>
                  <a:pt x="99909" y="184090"/>
                  <a:pt x="93918" y="190080"/>
                  <a:pt x="87382" y="195309"/>
                </a:cubicBezTo>
                <a:cubicBezTo>
                  <a:pt x="70419" y="208879"/>
                  <a:pt x="55244" y="212444"/>
                  <a:pt x="42994" y="230820"/>
                </a:cubicBezTo>
                <a:cubicBezTo>
                  <a:pt x="0" y="295312"/>
                  <a:pt x="48193" y="243376"/>
                  <a:pt x="7483" y="284086"/>
                </a:cubicBezTo>
                <a:cubicBezTo>
                  <a:pt x="10442" y="313678"/>
                  <a:pt x="10130" y="343783"/>
                  <a:pt x="16361" y="372862"/>
                </a:cubicBezTo>
                <a:cubicBezTo>
                  <a:pt x="24963" y="413002"/>
                  <a:pt x="34331" y="404994"/>
                  <a:pt x="60749" y="426128"/>
                </a:cubicBezTo>
                <a:cubicBezTo>
                  <a:pt x="95003" y="453531"/>
                  <a:pt x="61139" y="440302"/>
                  <a:pt x="114015" y="470517"/>
                </a:cubicBezTo>
                <a:cubicBezTo>
                  <a:pt x="122140" y="475160"/>
                  <a:pt x="131770" y="476435"/>
                  <a:pt x="140648" y="479394"/>
                </a:cubicBezTo>
                <a:cubicBezTo>
                  <a:pt x="149526" y="485313"/>
                  <a:pt x="161626" y="488102"/>
                  <a:pt x="167281" y="497150"/>
                </a:cubicBezTo>
                <a:cubicBezTo>
                  <a:pt x="189500" y="532700"/>
                  <a:pt x="178367" y="545957"/>
                  <a:pt x="193914" y="577049"/>
                </a:cubicBezTo>
                <a:cubicBezTo>
                  <a:pt x="199833" y="588886"/>
                  <a:pt x="206755" y="600272"/>
                  <a:pt x="211670" y="612559"/>
                </a:cubicBezTo>
                <a:cubicBezTo>
                  <a:pt x="218621" y="629936"/>
                  <a:pt x="216191" y="652591"/>
                  <a:pt x="229425" y="665825"/>
                </a:cubicBezTo>
                <a:cubicBezTo>
                  <a:pt x="235343" y="671744"/>
                  <a:pt x="241951" y="677045"/>
                  <a:pt x="247180" y="683581"/>
                </a:cubicBezTo>
                <a:cubicBezTo>
                  <a:pt x="253845" y="691913"/>
                  <a:pt x="256058" y="704296"/>
                  <a:pt x="264936" y="710214"/>
                </a:cubicBezTo>
                <a:cubicBezTo>
                  <a:pt x="275088" y="716982"/>
                  <a:pt x="288715" y="715739"/>
                  <a:pt x="300446" y="719091"/>
                </a:cubicBezTo>
                <a:cubicBezTo>
                  <a:pt x="309444" y="721662"/>
                  <a:pt x="318081" y="725398"/>
                  <a:pt x="327079" y="727969"/>
                </a:cubicBezTo>
                <a:cubicBezTo>
                  <a:pt x="356337" y="736329"/>
                  <a:pt x="376461" y="739621"/>
                  <a:pt x="406978" y="745724"/>
                </a:cubicBezTo>
                <a:cubicBezTo>
                  <a:pt x="454326" y="739806"/>
                  <a:pt x="502148" y="736897"/>
                  <a:pt x="549021" y="727969"/>
                </a:cubicBezTo>
                <a:cubicBezTo>
                  <a:pt x="564675" y="724987"/>
                  <a:pt x="580354" y="719353"/>
                  <a:pt x="593409" y="710214"/>
                </a:cubicBezTo>
                <a:cubicBezTo>
                  <a:pt x="622277" y="690006"/>
                  <a:pt x="643615" y="658069"/>
                  <a:pt x="664431" y="630315"/>
                </a:cubicBezTo>
                <a:cubicBezTo>
                  <a:pt x="667390" y="618478"/>
                  <a:pt x="666540" y="604956"/>
                  <a:pt x="673308" y="594804"/>
                </a:cubicBezTo>
                <a:cubicBezTo>
                  <a:pt x="679226" y="585926"/>
                  <a:pt x="694286" y="586097"/>
                  <a:pt x="699941" y="577049"/>
                </a:cubicBezTo>
                <a:cubicBezTo>
                  <a:pt x="726196" y="535042"/>
                  <a:pt x="701846" y="528431"/>
                  <a:pt x="735452" y="506027"/>
                </a:cubicBezTo>
                <a:cubicBezTo>
                  <a:pt x="746463" y="498686"/>
                  <a:pt x="759126" y="494190"/>
                  <a:pt x="770963" y="488272"/>
                </a:cubicBezTo>
                <a:cubicBezTo>
                  <a:pt x="775333" y="479532"/>
                  <a:pt x="796015" y="434495"/>
                  <a:pt x="806474" y="426128"/>
                </a:cubicBezTo>
                <a:cubicBezTo>
                  <a:pt x="813781" y="420282"/>
                  <a:pt x="824229" y="420210"/>
                  <a:pt x="833107" y="417251"/>
                </a:cubicBezTo>
                <a:cubicBezTo>
                  <a:pt x="843067" y="387369"/>
                  <a:pt x="842185" y="385827"/>
                  <a:pt x="859740" y="355107"/>
                </a:cubicBezTo>
                <a:cubicBezTo>
                  <a:pt x="865034" y="345843"/>
                  <a:pt x="869950" y="336019"/>
                  <a:pt x="877495" y="328474"/>
                </a:cubicBezTo>
                <a:cubicBezTo>
                  <a:pt x="885040" y="320929"/>
                  <a:pt x="895250" y="316637"/>
                  <a:pt x="904128" y="310719"/>
                </a:cubicBezTo>
                <a:cubicBezTo>
                  <a:pt x="910046" y="298882"/>
                  <a:pt x="914542" y="286219"/>
                  <a:pt x="921883" y="275208"/>
                </a:cubicBezTo>
                <a:cubicBezTo>
                  <a:pt x="926526" y="268244"/>
                  <a:pt x="934410" y="263989"/>
                  <a:pt x="939639" y="257453"/>
                </a:cubicBezTo>
                <a:cubicBezTo>
                  <a:pt x="946304" y="249122"/>
                  <a:pt x="951476" y="239698"/>
                  <a:pt x="957394" y="230820"/>
                </a:cubicBezTo>
                <a:cubicBezTo>
                  <a:pt x="951476" y="216024"/>
                  <a:pt x="944678" y="201549"/>
                  <a:pt x="939639" y="186431"/>
                </a:cubicBezTo>
                <a:cubicBezTo>
                  <a:pt x="932826" y="165993"/>
                  <a:pt x="930633" y="143974"/>
                  <a:pt x="921883" y="124288"/>
                </a:cubicBezTo>
                <a:cubicBezTo>
                  <a:pt x="918484" y="116639"/>
                  <a:pt x="910664" y="111761"/>
                  <a:pt x="904128" y="106532"/>
                </a:cubicBezTo>
                <a:cubicBezTo>
                  <a:pt x="883216" y="89802"/>
                  <a:pt x="866284" y="83172"/>
                  <a:pt x="841984" y="71022"/>
                </a:cubicBezTo>
                <a:cubicBezTo>
                  <a:pt x="805522" y="34558"/>
                  <a:pt x="844409" y="68153"/>
                  <a:pt x="770963" y="35511"/>
                </a:cubicBezTo>
                <a:cubicBezTo>
                  <a:pt x="750804" y="26552"/>
                  <a:pt x="741332" y="14758"/>
                  <a:pt x="726574" y="0"/>
                </a:cubicBezTo>
                <a:cubicBezTo>
                  <a:pt x="688104" y="2959"/>
                  <a:pt x="649536" y="4839"/>
                  <a:pt x="611165" y="8878"/>
                </a:cubicBezTo>
                <a:cubicBezTo>
                  <a:pt x="554980" y="14792"/>
                  <a:pt x="580092" y="22194"/>
                  <a:pt x="566776" y="26633"/>
                </a:cubicBezTo>
                <a:close/>
              </a:path>
            </a:pathLst>
          </a:cu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p>
        </p:txBody>
      </p:sp>
      <p:sp>
        <p:nvSpPr>
          <p:cNvPr id="62" name="TextBox 61"/>
          <p:cNvSpPr txBox="1"/>
          <p:nvPr/>
        </p:nvSpPr>
        <p:spPr bwMode="auto">
          <a:xfrm>
            <a:off x="3764203" y="706787"/>
            <a:ext cx="3733714" cy="707886"/>
          </a:xfrm>
          <a:prstGeom prst="rect">
            <a:avLst/>
          </a:prstGeom>
          <a:noFill/>
          <a:ln>
            <a:headEnd/>
            <a:tailEnd/>
          </a:ln>
        </p:spPr>
        <p:style>
          <a:lnRef idx="0">
            <a:schemeClr val="dk1"/>
          </a:lnRef>
          <a:fillRef idx="3">
            <a:schemeClr val="dk1"/>
          </a:fillRef>
          <a:effectRef idx="3">
            <a:schemeClr val="dk1"/>
          </a:effectRef>
          <a:fontRef idx="minor">
            <a:schemeClr val="lt1"/>
          </a:fontRef>
        </p:style>
        <p:txBody>
          <a:bodyPr wrap="none">
            <a:spAutoFit/>
          </a:bodyPr>
          <a:lstStyle/>
          <a:p>
            <a:pPr algn="just">
              <a:defRPr/>
            </a:pPr>
            <a:r>
              <a:rPr lang="en-US" sz="2000" dirty="0">
                <a:solidFill>
                  <a:srgbClr val="0000FF"/>
                </a:solidFill>
              </a:rPr>
              <a:t>Presence of </a:t>
            </a:r>
            <a:r>
              <a:rPr lang="en-US" sz="2000" b="1" dirty="0">
                <a:solidFill>
                  <a:srgbClr val="0000FF"/>
                </a:solidFill>
              </a:rPr>
              <a:t>ERRONEOUS OR</a:t>
            </a:r>
          </a:p>
          <a:p>
            <a:pPr algn="just">
              <a:defRPr/>
            </a:pPr>
            <a:r>
              <a:rPr lang="en-US" sz="2000" b="1" dirty="0">
                <a:solidFill>
                  <a:srgbClr val="0000FF"/>
                </a:solidFill>
              </a:rPr>
              <a:t>WRONG STRUCTURES</a:t>
            </a:r>
          </a:p>
        </p:txBody>
      </p:sp>
      <p:cxnSp>
        <p:nvCxnSpPr>
          <p:cNvPr id="63" name="Straight Arrow Connector 62"/>
          <p:cNvCxnSpPr/>
          <p:nvPr/>
        </p:nvCxnSpPr>
        <p:spPr>
          <a:xfrm rot="10800000" flipV="1">
            <a:off x="1984008" y="1080154"/>
            <a:ext cx="1806820" cy="200025"/>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bwMode="auto">
          <a:xfrm>
            <a:off x="4181668" y="4592785"/>
            <a:ext cx="3246594" cy="400110"/>
          </a:xfrm>
          <a:prstGeom prst="rect">
            <a:avLst/>
          </a:prstGeom>
          <a:noFill/>
          <a:ln>
            <a:headEnd/>
            <a:tailEnd/>
          </a:ln>
        </p:spPr>
        <p:style>
          <a:lnRef idx="0">
            <a:schemeClr val="dk1"/>
          </a:lnRef>
          <a:fillRef idx="3">
            <a:schemeClr val="dk1"/>
          </a:fillRef>
          <a:effectRef idx="3">
            <a:schemeClr val="dk1"/>
          </a:effectRef>
          <a:fontRef idx="minor">
            <a:schemeClr val="lt1"/>
          </a:fontRef>
        </p:style>
        <p:txBody>
          <a:bodyPr wrap="none">
            <a:spAutoFit/>
          </a:bodyPr>
          <a:lstStyle/>
          <a:p>
            <a:pPr algn="just">
              <a:defRPr/>
            </a:pPr>
            <a:r>
              <a:rPr lang="en-US" sz="2000" dirty="0">
                <a:solidFill>
                  <a:srgbClr val="0000FF"/>
                </a:solidFill>
              </a:rPr>
              <a:t>Presence of </a:t>
            </a:r>
            <a:r>
              <a:rPr lang="en-US" sz="2000" b="1" dirty="0">
                <a:solidFill>
                  <a:srgbClr val="0000FF"/>
                </a:solidFill>
              </a:rPr>
              <a:t>DUPLICATES</a:t>
            </a:r>
          </a:p>
        </p:txBody>
      </p:sp>
      <p:cxnSp>
        <p:nvCxnSpPr>
          <p:cNvPr id="59" name="Straight Arrow Connector 58"/>
          <p:cNvCxnSpPr/>
          <p:nvPr/>
        </p:nvCxnSpPr>
        <p:spPr bwMode="auto">
          <a:xfrm rot="10800000">
            <a:off x="2650381" y="4645173"/>
            <a:ext cx="1573213" cy="115887"/>
          </a:xfrm>
          <a:prstGeom prst="straightConnector1">
            <a:avLst/>
          </a:prstGeom>
          <a:noFill/>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cxnSpLocks/>
            <a:endCxn id="61" idx="30"/>
          </p:cNvCxnSpPr>
          <p:nvPr/>
        </p:nvCxnSpPr>
        <p:spPr bwMode="auto">
          <a:xfrm flipH="1" flipV="1">
            <a:off x="1442767" y="2132251"/>
            <a:ext cx="2783528" cy="2579212"/>
          </a:xfrm>
          <a:prstGeom prst="straightConnector1">
            <a:avLst/>
          </a:prstGeom>
          <a:noFill/>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bwMode="auto">
          <a:xfrm>
            <a:off x="3801090" y="1535766"/>
            <a:ext cx="3020379" cy="707886"/>
          </a:xfrm>
          <a:prstGeom prst="rect">
            <a:avLst/>
          </a:prstGeom>
          <a:noFill/>
          <a:ln>
            <a:headEnd/>
            <a:tailEnd/>
          </a:ln>
        </p:spPr>
        <p:style>
          <a:lnRef idx="0">
            <a:schemeClr val="dk1"/>
          </a:lnRef>
          <a:fillRef idx="3">
            <a:schemeClr val="dk1"/>
          </a:fillRef>
          <a:effectRef idx="3">
            <a:schemeClr val="dk1"/>
          </a:effectRef>
          <a:fontRef idx="minor">
            <a:schemeClr val="lt1"/>
          </a:fontRef>
        </p:style>
        <p:txBody>
          <a:bodyPr wrap="none">
            <a:spAutoFit/>
          </a:bodyPr>
          <a:lstStyle/>
          <a:p>
            <a:pPr algn="just">
              <a:defRPr/>
            </a:pPr>
            <a:r>
              <a:rPr lang="en-US" sz="2000" dirty="0">
                <a:solidFill>
                  <a:srgbClr val="0000FF"/>
                </a:solidFill>
              </a:rPr>
              <a:t>Presence of </a:t>
            </a:r>
            <a:r>
              <a:rPr lang="en-US" sz="2000" b="1" dirty="0">
                <a:solidFill>
                  <a:srgbClr val="0000FF"/>
                </a:solidFill>
              </a:rPr>
              <a:t>MISPRINTS</a:t>
            </a:r>
          </a:p>
          <a:p>
            <a:pPr algn="just">
              <a:defRPr/>
            </a:pPr>
            <a:r>
              <a:rPr lang="en-US" sz="2000" b="1" dirty="0">
                <a:solidFill>
                  <a:srgbClr val="0000FF"/>
                </a:solidFill>
              </a:rPr>
              <a:t>AND WRONG NAMES</a:t>
            </a:r>
          </a:p>
        </p:txBody>
      </p:sp>
      <p:cxnSp>
        <p:nvCxnSpPr>
          <p:cNvPr id="72" name="Straight Arrow Connector 71"/>
          <p:cNvCxnSpPr/>
          <p:nvPr/>
        </p:nvCxnSpPr>
        <p:spPr bwMode="auto">
          <a:xfrm>
            <a:off x="6694328" y="1944633"/>
            <a:ext cx="2390775" cy="500062"/>
          </a:xfrm>
          <a:prstGeom prst="straightConnector1">
            <a:avLst/>
          </a:prstGeom>
          <a:noFill/>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4" name="TextBox 73"/>
          <p:cNvSpPr txBox="1">
            <a:spLocks noChangeArrowheads="1"/>
          </p:cNvSpPr>
          <p:nvPr/>
        </p:nvSpPr>
        <p:spPr bwMode="auto">
          <a:xfrm>
            <a:off x="6795939" y="6393510"/>
            <a:ext cx="654346" cy="400110"/>
          </a:xfrm>
          <a:prstGeom prst="rect">
            <a:avLst/>
          </a:prstGeom>
          <a:noFill/>
          <a:ln w="9525">
            <a:noFill/>
            <a:miter lim="800000"/>
            <a:headEnd/>
            <a:tailEnd/>
          </a:ln>
        </p:spPr>
        <p:txBody>
          <a:bodyPr wrap="none">
            <a:spAutoFit/>
          </a:bodyPr>
          <a:lstStyle/>
          <a:p>
            <a:pPr algn="just"/>
            <a:r>
              <a:rPr lang="en-US" sz="2000" b="1">
                <a:solidFill>
                  <a:srgbClr val="0000FF"/>
                </a:solidFill>
              </a:rPr>
              <a:t>Etc.</a:t>
            </a:r>
          </a:p>
        </p:txBody>
      </p:sp>
      <p:grpSp>
        <p:nvGrpSpPr>
          <p:cNvPr id="7" name="Group 68"/>
          <p:cNvGrpSpPr>
            <a:grpSpLocks/>
          </p:cNvGrpSpPr>
          <p:nvPr/>
        </p:nvGrpSpPr>
        <p:grpSpPr bwMode="auto">
          <a:xfrm>
            <a:off x="3804016" y="3215341"/>
            <a:ext cx="4438650" cy="931863"/>
            <a:chOff x="3062793" y="3142698"/>
            <a:chExt cx="4438838" cy="932155"/>
          </a:xfrm>
        </p:grpSpPr>
        <p:sp>
          <p:nvSpPr>
            <p:cNvPr id="75" name="Right Arrow 74"/>
            <p:cNvSpPr/>
            <p:nvPr/>
          </p:nvSpPr>
          <p:spPr>
            <a:xfrm>
              <a:off x="3062793" y="3142698"/>
              <a:ext cx="4438838" cy="932155"/>
            </a:xfrm>
            <a:prstGeom prst="rightArrow">
              <a:avLst/>
            </a:prstGeom>
            <a:solidFill>
              <a:srgbClr val="FFFF1D"/>
            </a:solidFill>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en-US" sz="2000"/>
            </a:p>
          </p:txBody>
        </p:sp>
        <p:sp>
          <p:nvSpPr>
            <p:cNvPr id="76" name="TextBox 75"/>
            <p:cNvSpPr txBox="1"/>
            <p:nvPr/>
          </p:nvSpPr>
          <p:spPr bwMode="auto">
            <a:xfrm>
              <a:off x="3160360" y="3320260"/>
              <a:ext cx="4104183" cy="584958"/>
            </a:xfrm>
            <a:prstGeom prst="rect">
              <a:avLst/>
            </a:prstGeom>
            <a:noFill/>
            <a:ln w="9525">
              <a:noFill/>
              <a:miter lim="800000"/>
              <a:headEnd/>
              <a:tailEnd/>
            </a:ln>
          </p:spPr>
          <p:txBody>
            <a:bodyPr wrap="none">
              <a:spAutoFit/>
            </a:bodyPr>
            <a:lstStyle/>
            <a:p>
              <a:pPr algn="just">
                <a:defRPr/>
              </a:pPr>
              <a:r>
                <a:rPr 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pitchFamily="34" charset="0"/>
                  <a:cs typeface="Arial" pitchFamily="34" charset="0"/>
                </a:rPr>
                <a:t>QSAR MODELS ???</a:t>
              </a:r>
            </a:p>
          </p:txBody>
        </p:sp>
      </p:grpSp>
      <p:grpSp>
        <p:nvGrpSpPr>
          <p:cNvPr id="8" name="Group 65"/>
          <p:cNvGrpSpPr>
            <a:grpSpLocks/>
          </p:cNvGrpSpPr>
          <p:nvPr/>
        </p:nvGrpSpPr>
        <p:grpSpPr bwMode="auto">
          <a:xfrm>
            <a:off x="3546480" y="2432699"/>
            <a:ext cx="4164169" cy="707886"/>
            <a:chOff x="2805345" y="2359963"/>
            <a:chExt cx="4164548" cy="707747"/>
          </a:xfrm>
          <a:noFill/>
        </p:grpSpPr>
        <p:sp>
          <p:nvSpPr>
            <p:cNvPr id="80" name="TextBox 79"/>
            <p:cNvSpPr txBox="1"/>
            <p:nvPr/>
          </p:nvSpPr>
          <p:spPr bwMode="auto">
            <a:xfrm>
              <a:off x="3522802" y="2359963"/>
              <a:ext cx="3447091" cy="707747"/>
            </a:xfrm>
            <a:prstGeom prst="rect">
              <a:avLst/>
            </a:prstGeom>
            <a:grpFill/>
            <a:ln>
              <a:headEnd/>
              <a:tailEnd/>
            </a:ln>
          </p:spPr>
          <p:style>
            <a:lnRef idx="0">
              <a:schemeClr val="dk1"/>
            </a:lnRef>
            <a:fillRef idx="3">
              <a:schemeClr val="dk1"/>
            </a:fillRef>
            <a:effectRef idx="3">
              <a:schemeClr val="dk1"/>
            </a:effectRef>
            <a:fontRef idx="minor">
              <a:schemeClr val="lt1"/>
            </a:fontRef>
          </p:style>
          <p:txBody>
            <a:bodyPr wrap="none">
              <a:spAutoFit/>
            </a:bodyPr>
            <a:lstStyle/>
            <a:p>
              <a:pPr algn="just">
                <a:defRPr/>
              </a:pPr>
              <a:r>
                <a:rPr lang="en-US" sz="2000" b="1" dirty="0">
                  <a:solidFill>
                    <a:srgbClr val="0000FF"/>
                  </a:solidFill>
                </a:rPr>
                <a:t>ERRORS in the calculation</a:t>
              </a:r>
            </a:p>
            <a:p>
              <a:pPr algn="just">
                <a:defRPr/>
              </a:pPr>
              <a:r>
                <a:rPr lang="en-US" sz="2000" b="1" dirty="0">
                  <a:solidFill>
                    <a:srgbClr val="0000FF"/>
                  </a:solidFill>
                </a:rPr>
                <a:t>of DESCRIPTORS</a:t>
              </a:r>
            </a:p>
          </p:txBody>
        </p:sp>
        <p:cxnSp>
          <p:nvCxnSpPr>
            <p:cNvPr id="81" name="Straight Arrow Connector 80"/>
            <p:cNvCxnSpPr/>
            <p:nvPr/>
          </p:nvCxnSpPr>
          <p:spPr>
            <a:xfrm rot="10800000" flipV="1">
              <a:off x="2805345" y="2720254"/>
              <a:ext cx="768420" cy="93645"/>
            </a:xfrm>
            <a:prstGeom prst="straightConnector1">
              <a:avLst/>
            </a:prstGeom>
            <a:grpFill/>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73" name="Text Box 35"/>
          <p:cNvSpPr txBox="1">
            <a:spLocks noChangeArrowheads="1"/>
          </p:cNvSpPr>
          <p:nvPr/>
        </p:nvSpPr>
        <p:spPr bwMode="auto">
          <a:xfrm>
            <a:off x="152400" y="-101210"/>
            <a:ext cx="9546203" cy="646331"/>
          </a:xfrm>
          <a:prstGeom prst="rect">
            <a:avLst/>
          </a:prstGeom>
          <a:noFill/>
          <a:ln w="9525">
            <a:noFill/>
            <a:miter lim="800000"/>
            <a:headEnd/>
            <a:tailEnd/>
          </a:ln>
        </p:spPr>
        <p:txBody>
          <a:bodyPr wrap="none">
            <a:spAutoFit/>
          </a:bodyPr>
          <a:lstStyle/>
          <a:p>
            <a:r>
              <a:rPr lang="en-US" sz="3600" b="1" dirty="0">
                <a:solidFill>
                  <a:schemeClr val="accent1">
                    <a:lumMod val="50000"/>
                  </a:schemeClr>
                </a:solidFill>
              </a:rPr>
              <a:t>QSAR modeling with non-curated datasets</a:t>
            </a:r>
          </a:p>
        </p:txBody>
      </p:sp>
      <p:sp>
        <p:nvSpPr>
          <p:cNvPr id="77" name="Line 42"/>
          <p:cNvSpPr>
            <a:spLocks noChangeShapeType="1"/>
          </p:cNvSpPr>
          <p:nvPr/>
        </p:nvSpPr>
        <p:spPr bwMode="auto">
          <a:xfrm>
            <a:off x="741367" y="541991"/>
            <a:ext cx="8837612" cy="0"/>
          </a:xfrm>
          <a:prstGeom prst="line">
            <a:avLst/>
          </a:prstGeom>
          <a:noFill/>
          <a:ln w="28575">
            <a:solidFill>
              <a:srgbClr val="CC0000"/>
            </a:solidFill>
            <a:round/>
            <a:headEnd/>
            <a:tailEnd/>
          </a:ln>
        </p:spPr>
        <p:txBody>
          <a:bodyPr/>
          <a:lstStyle/>
          <a:p>
            <a:endParaRPr lang="en-US">
              <a:solidFill>
                <a:srgbClr val="CC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45417"/>
            <a:ext cx="7239000" cy="646331"/>
          </a:xfrm>
          <a:prstGeom prst="rect">
            <a:avLst/>
          </a:prstGeom>
        </p:spPr>
        <p:txBody>
          <a:bodyPr/>
          <a:lstStyle/>
          <a:p>
            <a:r>
              <a:rPr lang="en-US" altLang="zh-CN" sz="4000" dirty="0">
                <a:solidFill>
                  <a:schemeClr val="accent1">
                    <a:lumMod val="50000"/>
                  </a:schemeClr>
                </a:solidFill>
                <a:latin typeface="+mj-lt"/>
              </a:rPr>
              <a:t>Chemical Structure </a:t>
            </a:r>
            <a:r>
              <a:rPr lang="en-US" altLang="zh-CN" sz="4000" dirty="0" err="1">
                <a:solidFill>
                  <a:schemeClr val="accent1">
                    <a:lumMod val="50000"/>
                  </a:schemeClr>
                </a:solidFill>
                <a:latin typeface="+mj-lt"/>
              </a:rPr>
              <a:t>Curation</a:t>
            </a:r>
            <a:endParaRPr lang="en-US" altLang="zh-CN" sz="4000" dirty="0">
              <a:solidFill>
                <a:schemeClr val="accent1">
                  <a:lumMod val="50000"/>
                </a:schemeClr>
              </a:solidFill>
              <a:latin typeface="+mj-lt"/>
            </a:endParaRPr>
          </a:p>
        </p:txBody>
      </p:sp>
      <p:pic>
        <p:nvPicPr>
          <p:cNvPr id="3073" name="Picture 1" descr="C:\Users\xwzhu\AppData\Roaming\Tencent\Users\63278189\QQ\WinTemp\RichOle\8`]2P`VH{7_EJN~R4VX9Q_E.jpg"/>
          <p:cNvPicPr>
            <a:picLocks noChangeAspect="1" noChangeArrowheads="1"/>
          </p:cNvPicPr>
          <p:nvPr/>
        </p:nvPicPr>
        <p:blipFill>
          <a:blip r:embed="rId3" cstate="print"/>
          <a:srcRect/>
          <a:stretch>
            <a:fillRect/>
          </a:stretch>
        </p:blipFill>
        <p:spPr bwMode="auto">
          <a:xfrm>
            <a:off x="1828800" y="1981200"/>
            <a:ext cx="2743200" cy="4164328"/>
          </a:xfrm>
          <a:prstGeom prst="rect">
            <a:avLst/>
          </a:prstGeom>
          <a:noFill/>
        </p:spPr>
      </p:pic>
      <p:graphicFrame>
        <p:nvGraphicFramePr>
          <p:cNvPr id="3076" name="Object 4"/>
          <p:cNvGraphicFramePr>
            <a:graphicFrameLocks noChangeAspect="1"/>
          </p:cNvGraphicFramePr>
          <p:nvPr/>
        </p:nvGraphicFramePr>
        <p:xfrm>
          <a:off x="5258438" y="1524001"/>
          <a:ext cx="1600200" cy="1128058"/>
        </p:xfrm>
        <a:graphic>
          <a:graphicData uri="http://schemas.openxmlformats.org/presentationml/2006/ole">
            <mc:AlternateContent xmlns:mc="http://schemas.openxmlformats.org/markup-compatibility/2006">
              <mc:Choice xmlns:v="urn:schemas-microsoft-com:vml" Requires="v">
                <p:oleObj name="MarvinOLE" r:id="rId4" imgW="3840480" imgH="3234690" progId="MarvinOLE.Document">
                  <p:embed/>
                </p:oleObj>
              </mc:Choice>
              <mc:Fallback>
                <p:oleObj name="MarvinOLE" r:id="rId4" imgW="3840480" imgH="3234690" progId="MarvinOLE.Document">
                  <p:embed/>
                  <p:pic>
                    <p:nvPicPr>
                      <p:cNvPr id="307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8438" y="1524001"/>
                        <a:ext cx="1600200" cy="1128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Right Arrow 9"/>
          <p:cNvSpPr/>
          <p:nvPr/>
        </p:nvSpPr>
        <p:spPr>
          <a:xfrm>
            <a:off x="7468238" y="1992868"/>
            <a:ext cx="457200" cy="2286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prstClr val="white"/>
              </a:solidFill>
              <a:latin typeface="Century Gothic" pitchFamily="34" charset="0"/>
            </a:endParaRPr>
          </a:p>
        </p:txBody>
      </p:sp>
      <p:graphicFrame>
        <p:nvGraphicFramePr>
          <p:cNvPr id="3077" name="Object 5"/>
          <p:cNvGraphicFramePr>
            <a:graphicFrameLocks noChangeAspect="1"/>
          </p:cNvGraphicFramePr>
          <p:nvPr/>
        </p:nvGraphicFramePr>
        <p:xfrm>
          <a:off x="8611238" y="1600205"/>
          <a:ext cx="761362" cy="1078467"/>
        </p:xfrm>
        <a:graphic>
          <a:graphicData uri="http://schemas.openxmlformats.org/presentationml/2006/ole">
            <mc:AlternateContent xmlns:mc="http://schemas.openxmlformats.org/markup-compatibility/2006">
              <mc:Choice xmlns:v="urn:schemas-microsoft-com:vml" Requires="v">
                <p:oleObj name="MarvinOLE" r:id="rId6" imgW="1703070" imgH="3234690" progId="MarvinOLE.Document">
                  <p:embed/>
                </p:oleObj>
              </mc:Choice>
              <mc:Fallback>
                <p:oleObj name="MarvinOLE" r:id="rId6" imgW="1703070" imgH="3234690" progId="MarvinOLE.Document">
                  <p:embed/>
                  <p:pic>
                    <p:nvPicPr>
                      <p:cNvPr id="3077"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11238" y="1600205"/>
                        <a:ext cx="761362" cy="1078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9" name="Rectangle 7"/>
          <p:cNvSpPr>
            <a:spLocks noChangeArrowheads="1"/>
          </p:cNvSpPr>
          <p:nvPr/>
        </p:nvSpPr>
        <p:spPr bwMode="auto">
          <a:xfrm rot="10800000" flipV="1">
            <a:off x="5944238" y="2617857"/>
            <a:ext cx="3275962" cy="33855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eaLnBrk="1" hangingPunct="1">
              <a:buFontTx/>
              <a:buChar char="•"/>
            </a:pPr>
            <a:r>
              <a:rPr lang="zh-CN" altLang="zh-CN" sz="1600" dirty="0">
                <a:solidFill>
                  <a:prstClr val="black"/>
                </a:solidFill>
                <a:latin typeface="Century Gothic"/>
                <a:cs typeface="Century Gothic"/>
              </a:rPr>
              <a:t>Quinine sulfate dihydrate</a:t>
            </a:r>
          </a:p>
        </p:txBody>
      </p:sp>
      <p:graphicFrame>
        <p:nvGraphicFramePr>
          <p:cNvPr id="3080" name="Object 8"/>
          <p:cNvGraphicFramePr>
            <a:graphicFrameLocks noChangeAspect="1"/>
          </p:cNvGraphicFramePr>
          <p:nvPr/>
        </p:nvGraphicFramePr>
        <p:xfrm>
          <a:off x="5791200" y="3030114"/>
          <a:ext cx="967306" cy="1194356"/>
        </p:xfrm>
        <a:graphic>
          <a:graphicData uri="http://schemas.openxmlformats.org/presentationml/2006/ole">
            <mc:AlternateContent xmlns:mc="http://schemas.openxmlformats.org/markup-compatibility/2006">
              <mc:Choice xmlns:v="urn:schemas-microsoft-com:vml" Requires="v">
                <p:oleObj name="MarvinOLE" r:id="rId8" imgW="1625600" imgH="2009422" progId="MarvinOLE.Document">
                  <p:embed/>
                </p:oleObj>
              </mc:Choice>
              <mc:Fallback>
                <p:oleObj name="MarvinOLE" r:id="rId8" imgW="1625600" imgH="2009422" progId="MarvinOLE.Document">
                  <p:embed/>
                  <p:pic>
                    <p:nvPicPr>
                      <p:cNvPr id="308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91200" y="3030114"/>
                        <a:ext cx="967306" cy="11943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81" name="Object 9"/>
          <p:cNvGraphicFramePr>
            <a:graphicFrameLocks noChangeAspect="1"/>
          </p:cNvGraphicFramePr>
          <p:nvPr/>
        </p:nvGraphicFramePr>
        <p:xfrm>
          <a:off x="8610600" y="2983467"/>
          <a:ext cx="891106" cy="1165856"/>
        </p:xfrm>
        <a:graphic>
          <a:graphicData uri="http://schemas.openxmlformats.org/presentationml/2006/ole">
            <mc:AlternateContent xmlns:mc="http://schemas.openxmlformats.org/markup-compatibility/2006">
              <mc:Choice xmlns:v="urn:schemas-microsoft-com:vml" Requires="v">
                <p:oleObj name="MarvinOLE" r:id="rId10" imgW="1535289" imgH="2009422" progId="MarvinOLE.Document">
                  <p:embed/>
                </p:oleObj>
              </mc:Choice>
              <mc:Fallback>
                <p:oleObj name="MarvinOLE" r:id="rId10" imgW="1535289" imgH="2009422" progId="MarvinOLE.Document">
                  <p:embed/>
                  <p:pic>
                    <p:nvPicPr>
                      <p:cNvPr id="3081"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10600" y="2983467"/>
                        <a:ext cx="891106" cy="11658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Rectangle 7"/>
          <p:cNvSpPr>
            <a:spLocks noChangeArrowheads="1"/>
          </p:cNvSpPr>
          <p:nvPr/>
        </p:nvSpPr>
        <p:spPr bwMode="auto">
          <a:xfrm rot="10800000" flipV="1">
            <a:off x="6134419" y="4221088"/>
            <a:ext cx="2895600"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eaLnBrk="1" hangingPunct="1">
              <a:buFontTx/>
              <a:buChar char="•"/>
            </a:pPr>
            <a:r>
              <a:rPr lang="en-US" altLang="zh-CN" dirty="0" err="1">
                <a:solidFill>
                  <a:prstClr val="black"/>
                </a:solidFill>
                <a:latin typeface="Century Gothic" pitchFamily="34" charset="0"/>
                <a:cs typeface="宋体" charset="-122"/>
              </a:rPr>
              <a:t>Pyridostigmine</a:t>
            </a:r>
            <a:r>
              <a:rPr lang="en-US" altLang="zh-CN" dirty="0">
                <a:solidFill>
                  <a:prstClr val="black"/>
                </a:solidFill>
                <a:latin typeface="Century Gothic" pitchFamily="34" charset="0"/>
                <a:cs typeface="宋体" charset="-122"/>
              </a:rPr>
              <a:t> Bromide</a:t>
            </a:r>
            <a:endParaRPr lang="zh-CN" altLang="zh-CN" dirty="0">
              <a:solidFill>
                <a:prstClr val="black"/>
              </a:solidFill>
              <a:latin typeface="Century Gothic" pitchFamily="34" charset="0"/>
              <a:cs typeface="宋体" charset="-122"/>
            </a:endParaRPr>
          </a:p>
        </p:txBody>
      </p:sp>
      <p:sp>
        <p:nvSpPr>
          <p:cNvPr id="17" name="Right Arrow 16"/>
          <p:cNvSpPr/>
          <p:nvPr/>
        </p:nvSpPr>
        <p:spPr>
          <a:xfrm>
            <a:off x="7444306" y="3364467"/>
            <a:ext cx="457200" cy="2286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prstClr val="white"/>
              </a:solidFill>
              <a:latin typeface="Century Gothic" pitchFamily="34" charset="0"/>
            </a:endParaRPr>
          </a:p>
        </p:txBody>
      </p:sp>
      <p:graphicFrame>
        <p:nvGraphicFramePr>
          <p:cNvPr id="3082" name="Object 10"/>
          <p:cNvGraphicFramePr>
            <a:graphicFrameLocks noChangeAspect="1"/>
          </p:cNvGraphicFramePr>
          <p:nvPr/>
        </p:nvGraphicFramePr>
        <p:xfrm>
          <a:off x="5715005" y="4710124"/>
          <a:ext cx="1071563" cy="1402343"/>
        </p:xfrm>
        <a:graphic>
          <a:graphicData uri="http://schemas.openxmlformats.org/presentationml/2006/ole">
            <mc:AlternateContent xmlns:mc="http://schemas.openxmlformats.org/markup-compatibility/2006">
              <mc:Choice xmlns:v="urn:schemas-microsoft-com:vml" Requires="v">
                <p:oleObj name="MarvinOLE" r:id="rId12" imgW="1691640" imgH="2834640" progId="MarvinOLE.Document">
                  <p:embed/>
                </p:oleObj>
              </mc:Choice>
              <mc:Fallback>
                <p:oleObj name="MarvinOLE" r:id="rId12" imgW="1691640" imgH="2834640" progId="MarvinOLE.Document">
                  <p:embed/>
                  <p:pic>
                    <p:nvPicPr>
                      <p:cNvPr id="3082" name="Object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15005" y="4710124"/>
                        <a:ext cx="1071563" cy="140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83" name="Object 11"/>
          <p:cNvGraphicFramePr>
            <a:graphicFrameLocks noChangeAspect="1"/>
          </p:cNvGraphicFramePr>
          <p:nvPr/>
        </p:nvGraphicFramePr>
        <p:xfrm>
          <a:off x="8763005" y="4648200"/>
          <a:ext cx="914399" cy="1416662"/>
        </p:xfrm>
        <a:graphic>
          <a:graphicData uri="http://schemas.openxmlformats.org/presentationml/2006/ole">
            <mc:AlternateContent xmlns:mc="http://schemas.openxmlformats.org/markup-compatibility/2006">
              <mc:Choice xmlns:v="urn:schemas-microsoft-com:vml" Requires="v">
                <p:oleObj name="MarvinOLE" r:id="rId14" imgW="1497330" imgH="2834640" progId="MarvinOLE.Document">
                  <p:embed/>
                </p:oleObj>
              </mc:Choice>
              <mc:Fallback>
                <p:oleObj name="MarvinOLE" r:id="rId14" imgW="1497330" imgH="2834640" progId="MarvinOLE.Document">
                  <p:embed/>
                  <p:pic>
                    <p:nvPicPr>
                      <p:cNvPr id="3083" name="Object 1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763005" y="4648200"/>
                        <a:ext cx="914399" cy="1416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Right Arrow 19"/>
          <p:cNvSpPr/>
          <p:nvPr/>
        </p:nvSpPr>
        <p:spPr>
          <a:xfrm>
            <a:off x="7467600" y="5044075"/>
            <a:ext cx="457200" cy="2286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prstClr val="white"/>
              </a:solidFill>
              <a:latin typeface="Century Gothic" pitchFamily="34" charset="0"/>
            </a:endParaRPr>
          </a:p>
        </p:txBody>
      </p:sp>
      <p:sp>
        <p:nvSpPr>
          <p:cNvPr id="22" name="Rectangle 7"/>
          <p:cNvSpPr>
            <a:spLocks noChangeArrowheads="1"/>
          </p:cNvSpPr>
          <p:nvPr/>
        </p:nvSpPr>
        <p:spPr bwMode="auto">
          <a:xfrm rot="10800000" flipV="1">
            <a:off x="6324600" y="5958475"/>
            <a:ext cx="2895600"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eaLnBrk="1" hangingPunct="1">
              <a:buFontTx/>
              <a:buChar char="•"/>
            </a:pPr>
            <a:r>
              <a:rPr lang="en-US" altLang="zh-CN" dirty="0" err="1">
                <a:solidFill>
                  <a:prstClr val="black"/>
                </a:solidFill>
                <a:latin typeface="Century Gothic" pitchFamily="34" charset="0"/>
                <a:cs typeface="宋体" charset="-122"/>
              </a:rPr>
              <a:t>Fenoprofen</a:t>
            </a:r>
            <a:r>
              <a:rPr lang="en-US" altLang="zh-CN" dirty="0">
                <a:solidFill>
                  <a:prstClr val="black"/>
                </a:solidFill>
                <a:latin typeface="Century Gothic" pitchFamily="34" charset="0"/>
                <a:cs typeface="宋体" charset="-122"/>
              </a:rPr>
              <a:t> Sodium</a:t>
            </a:r>
            <a:endParaRPr lang="zh-CN" altLang="zh-CN" dirty="0" err="1">
              <a:solidFill>
                <a:prstClr val="black"/>
              </a:solidFill>
              <a:latin typeface="Century Gothic" pitchFamily="34" charset="0"/>
              <a:cs typeface="宋体" charset="-122"/>
            </a:endParaRPr>
          </a:p>
        </p:txBody>
      </p:sp>
      <p:sp>
        <p:nvSpPr>
          <p:cNvPr id="23" name="Rectangle 22"/>
          <p:cNvSpPr/>
          <p:nvPr/>
        </p:nvSpPr>
        <p:spPr>
          <a:xfrm>
            <a:off x="107050" y="577604"/>
            <a:ext cx="12084950" cy="1569660"/>
          </a:xfrm>
          <a:prstGeom prst="rect">
            <a:avLst/>
          </a:prstGeom>
        </p:spPr>
        <p:txBody>
          <a:bodyPr wrap="square">
            <a:spAutoFit/>
          </a:bodyPr>
          <a:lstStyle/>
          <a:p>
            <a:r>
              <a:rPr lang="en-US" altLang="zh-CN" sz="2400" dirty="0">
                <a:solidFill>
                  <a:srgbClr val="C00000"/>
                </a:solidFill>
                <a:cs typeface="Arial" pitchFamily="34" charset="0"/>
              </a:rPr>
              <a:t>Chemical structures should be cleaned and standardized </a:t>
            </a:r>
            <a:br>
              <a:rPr lang="en-US" altLang="zh-CN" sz="2400" dirty="0">
                <a:solidFill>
                  <a:srgbClr val="C00000"/>
                </a:solidFill>
                <a:cs typeface="Arial" pitchFamily="34" charset="0"/>
              </a:rPr>
            </a:br>
            <a:r>
              <a:rPr lang="en-US" altLang="zh-CN" sz="2400" dirty="0">
                <a:cs typeface="Arial" pitchFamily="34" charset="0"/>
              </a:rPr>
              <a:t>(duplicates removed, salts stripped, neutral form, canonical tautomer, </a:t>
            </a:r>
            <a:r>
              <a:rPr lang="en-US" altLang="zh-CN" sz="2400" dirty="0" err="1">
                <a:cs typeface="Arial" pitchFamily="34" charset="0"/>
              </a:rPr>
              <a:t>etc</a:t>
            </a:r>
            <a:r>
              <a:rPr lang="en-US" altLang="zh-CN" sz="2400" dirty="0">
                <a:cs typeface="Arial" pitchFamily="34" charset="0"/>
              </a:rPr>
              <a:t>)</a:t>
            </a:r>
            <a:br>
              <a:rPr lang="en-US" altLang="zh-CN" sz="2400" dirty="0">
                <a:cs typeface="Arial" pitchFamily="34" charset="0"/>
              </a:rPr>
            </a:br>
            <a:r>
              <a:rPr lang="en-US" altLang="zh-CN" sz="2400" dirty="0">
                <a:cs typeface="Arial" pitchFamily="34" charset="0"/>
              </a:rPr>
              <a:t> to enable rigorous model development)</a:t>
            </a:r>
            <a:endParaRPr lang="zh-CN" altLang="en-US" sz="2400" dirty="0">
              <a:cs typeface="Arial" pitchFamily="34" charset="0"/>
            </a:endParaRPr>
          </a:p>
          <a:p>
            <a:endParaRPr lang="en-US" altLang="zh-CN" sz="2400" b="1" dirty="0">
              <a:solidFill>
                <a:prstClr val="black"/>
              </a:solidFill>
              <a:cs typeface="Arial" pitchFamily="34" charset="0"/>
            </a:endParaRPr>
          </a:p>
        </p:txBody>
      </p:sp>
      <p:sp>
        <p:nvSpPr>
          <p:cNvPr id="21" name="TextBox 20"/>
          <p:cNvSpPr txBox="1"/>
          <p:nvPr/>
        </p:nvSpPr>
        <p:spPr>
          <a:xfrm>
            <a:off x="1524000" y="6324600"/>
            <a:ext cx="3726550" cy="523220"/>
          </a:xfrm>
          <a:prstGeom prst="rect">
            <a:avLst/>
          </a:prstGeom>
          <a:noFill/>
        </p:spPr>
        <p:txBody>
          <a:bodyPr wrap="square" rtlCol="0">
            <a:spAutoFit/>
          </a:bodyPr>
          <a:lstStyle/>
          <a:p>
            <a:r>
              <a:rPr lang="en-US" sz="1400" dirty="0">
                <a:solidFill>
                  <a:prstClr val="black"/>
                </a:solidFill>
                <a:latin typeface="Calibri" pitchFamily="34" charset="0"/>
              </a:rPr>
              <a:t>Muratov, Fourches, Tropsha. Trust but verify. </a:t>
            </a:r>
            <a:r>
              <a:rPr lang="en-US" sz="1400" i="1" dirty="0">
                <a:solidFill>
                  <a:prstClr val="black"/>
                </a:solidFill>
                <a:latin typeface="Calibri" pitchFamily="34" charset="0"/>
              </a:rPr>
              <a:t>JC </a:t>
            </a:r>
            <a:r>
              <a:rPr lang="en-US" sz="1400" dirty="0">
                <a:solidFill>
                  <a:prstClr val="black"/>
                </a:solidFill>
                <a:latin typeface="Calibri" pitchFamily="34" charset="0"/>
              </a:rPr>
              <a:t> </a:t>
            </a:r>
            <a:r>
              <a:rPr lang="en-US" sz="1400" i="1" dirty="0">
                <a:solidFill>
                  <a:prstClr val="black"/>
                </a:solidFill>
                <a:latin typeface="Calibri" pitchFamily="34" charset="0"/>
              </a:rPr>
              <a:t>J. Chem. Inf. Model</a:t>
            </a:r>
            <a:r>
              <a:rPr lang="en-US" sz="1400" dirty="0">
                <a:solidFill>
                  <a:prstClr val="black"/>
                </a:solidFill>
                <a:latin typeface="Calibri" pitchFamily="34" charset="0"/>
              </a:rPr>
              <a:t>. </a:t>
            </a:r>
            <a:r>
              <a:rPr lang="en-US" sz="1400" b="1" dirty="0">
                <a:solidFill>
                  <a:prstClr val="black"/>
                </a:solidFill>
                <a:latin typeface="Calibri" pitchFamily="34" charset="0"/>
              </a:rPr>
              <a:t>2010</a:t>
            </a:r>
            <a:r>
              <a:rPr lang="en-US" sz="1400" dirty="0">
                <a:solidFill>
                  <a:prstClr val="black"/>
                </a:solidFill>
                <a:latin typeface="Calibri" pitchFamily="34" charset="0"/>
              </a:rPr>
              <a:t>, 50, 1189-1204.</a:t>
            </a:r>
          </a:p>
        </p:txBody>
      </p:sp>
      <p:sp>
        <p:nvSpPr>
          <p:cNvPr id="27" name="Slide Number Placeholder 3"/>
          <p:cNvSpPr txBox="1">
            <a:spLocks/>
          </p:cNvSpPr>
          <p:nvPr/>
        </p:nvSpPr>
        <p:spPr>
          <a:xfrm>
            <a:off x="8077200" y="6356355"/>
            <a:ext cx="2133600" cy="365125"/>
          </a:xfrm>
          <a:prstGeom prst="rect">
            <a:avLst/>
          </a:prstGeom>
        </p:spPr>
        <p:txBody>
          <a:bodyPr/>
          <a:lstStyle/>
          <a:p>
            <a:pPr algn="r">
              <a:defRPr/>
            </a:pPr>
            <a:fld id="{A6FA6038-F54F-40FB-8A4A-1DC313D33DF7}" type="slidenum">
              <a:rPr lang="en-US"/>
              <a:pPr algn="r">
                <a:defRPr/>
              </a:pPr>
              <a:t>7</a:t>
            </a:fld>
            <a:endParaRPr lang="en-US" dirty="0"/>
          </a:p>
        </p:txBody>
      </p:sp>
    </p:spTree>
    <p:extLst>
      <p:ext uri="{BB962C8B-B14F-4D97-AF65-F5344CB8AC3E}">
        <p14:creationId xmlns:p14="http://schemas.microsoft.com/office/powerpoint/2010/main" val="3629697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010" name="Object 2"/>
          <p:cNvGraphicFramePr>
            <a:graphicFrameLocks noChangeAspect="1"/>
          </p:cNvGraphicFramePr>
          <p:nvPr/>
        </p:nvGraphicFramePr>
        <p:xfrm>
          <a:off x="7732117" y="2322496"/>
          <a:ext cx="4088187" cy="3411539"/>
        </p:xfrm>
        <a:graphic>
          <a:graphicData uri="http://schemas.openxmlformats.org/presentationml/2006/ole">
            <mc:AlternateContent xmlns:mc="http://schemas.openxmlformats.org/markup-compatibility/2006">
              <mc:Choice xmlns:v="urn:schemas-microsoft-com:vml" Requires="v">
                <p:oleObj name="Photo Editor Photo" r:id="rId3" imgW="11161905" imgH="9314286" progId="">
                  <p:embed/>
                </p:oleObj>
              </mc:Choice>
              <mc:Fallback>
                <p:oleObj name="Photo Editor Photo" r:id="rId3" imgW="11161905" imgH="9314286" progId="">
                  <p:embed/>
                  <p:pic>
                    <p:nvPicPr>
                      <p:cNvPr id="4301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2117" y="2322496"/>
                        <a:ext cx="4088187" cy="3411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48" name="Rectangle 109"/>
          <p:cNvSpPr>
            <a:spLocks noChangeArrowheads="1"/>
          </p:cNvSpPr>
          <p:nvPr/>
        </p:nvSpPr>
        <p:spPr bwMode="auto">
          <a:xfrm>
            <a:off x="381000" y="1181810"/>
            <a:ext cx="510540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fontAlgn="base">
              <a:spcBef>
                <a:spcPct val="0"/>
              </a:spcBef>
              <a:spcAft>
                <a:spcPct val="0"/>
              </a:spcAft>
            </a:pPr>
            <a:r>
              <a:rPr lang="en-US" sz="2000" dirty="0">
                <a:solidFill>
                  <a:prstClr val="black"/>
                </a:solidFill>
                <a:latin typeface="Arial" pitchFamily="34" charset="0"/>
                <a:cs typeface="Arial" pitchFamily="34" charset="0"/>
              </a:rPr>
              <a:t>-Case Study 1: 28 compounds tested in rats, log(LD50), mmol/kg.</a:t>
            </a:r>
          </a:p>
          <a:p>
            <a:pPr algn="just" fontAlgn="base">
              <a:spcBef>
                <a:spcPct val="0"/>
              </a:spcBef>
              <a:spcAft>
                <a:spcPct val="0"/>
              </a:spcAft>
              <a:buFontTx/>
              <a:buChar char="-"/>
            </a:pPr>
            <a:r>
              <a:rPr lang="en-US" sz="2000" dirty="0">
                <a:solidFill>
                  <a:prstClr val="black"/>
                </a:solidFill>
                <a:latin typeface="Arial" pitchFamily="34" charset="0"/>
                <a:cs typeface="Arial" pitchFamily="34" charset="0"/>
              </a:rPr>
              <a:t>Case Study 2: 95 compounds tested against </a:t>
            </a:r>
            <a:r>
              <a:rPr lang="en-US" sz="2000" i="1" dirty="0">
                <a:solidFill>
                  <a:prstClr val="black"/>
                </a:solidFill>
                <a:latin typeface="Arial" pitchFamily="34" charset="0"/>
                <a:cs typeface="Arial" pitchFamily="34" charset="0"/>
              </a:rPr>
              <a:t>Tetrahymena pyriformis, </a:t>
            </a:r>
            <a:r>
              <a:rPr lang="en-US" sz="2000" dirty="0">
                <a:solidFill>
                  <a:prstClr val="black"/>
                </a:solidFill>
                <a:latin typeface="Arial" pitchFamily="34" charset="0"/>
                <a:cs typeface="Arial" pitchFamily="34" charset="0"/>
              </a:rPr>
              <a:t>log(IGC50), mmol/ml.</a:t>
            </a:r>
          </a:p>
        </p:txBody>
      </p:sp>
      <p:sp>
        <p:nvSpPr>
          <p:cNvPr id="6149" name="Rectangle 112"/>
          <p:cNvSpPr>
            <a:spLocks noChangeArrowheads="1"/>
          </p:cNvSpPr>
          <p:nvPr/>
        </p:nvSpPr>
        <p:spPr bwMode="auto">
          <a:xfrm>
            <a:off x="315646" y="4002228"/>
            <a:ext cx="89773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fontAlgn="base">
              <a:spcBef>
                <a:spcPct val="0"/>
              </a:spcBef>
              <a:spcAft>
                <a:spcPct val="0"/>
              </a:spcAft>
              <a:buFontTx/>
              <a:buChar char="-"/>
            </a:pPr>
            <a:r>
              <a:rPr lang="en-US" u="sng" dirty="0">
                <a:solidFill>
                  <a:prstClr val="black"/>
                </a:solidFill>
                <a:latin typeface="Arial" pitchFamily="34" charset="0"/>
                <a:cs typeface="Arial" pitchFamily="34" charset="0"/>
              </a:rPr>
              <a:t>Case Study 2</a:t>
            </a:r>
            <a:r>
              <a:rPr lang="en-US" dirty="0">
                <a:solidFill>
                  <a:prstClr val="black"/>
                </a:solidFill>
                <a:latin typeface="Arial" pitchFamily="34" charset="0"/>
                <a:cs typeface="Arial" pitchFamily="34" charset="0"/>
              </a:rPr>
              <a:t>: after the normalization of nitro groups R</a:t>
            </a:r>
            <a:r>
              <a:rPr lang="en-US" baseline="30000" dirty="0">
                <a:solidFill>
                  <a:prstClr val="black"/>
                </a:solidFill>
                <a:latin typeface="Arial" pitchFamily="34" charset="0"/>
                <a:cs typeface="Arial" pitchFamily="34" charset="0"/>
              </a:rPr>
              <a:t>2</a:t>
            </a:r>
            <a:r>
              <a:rPr lang="en-US" baseline="-25000" dirty="0">
                <a:solidFill>
                  <a:prstClr val="black"/>
                </a:solidFill>
                <a:latin typeface="Arial" pitchFamily="34" charset="0"/>
                <a:cs typeface="Arial" pitchFamily="34" charset="0"/>
              </a:rPr>
              <a:t>ext</a:t>
            </a:r>
            <a:r>
              <a:rPr lang="en-US" dirty="0">
                <a:solidFill>
                  <a:prstClr val="black"/>
                </a:solidFill>
                <a:latin typeface="Arial" pitchFamily="34" charset="0"/>
                <a:cs typeface="Arial" pitchFamily="34" charset="0"/>
              </a:rPr>
              <a:t>~0 increased to R</a:t>
            </a:r>
            <a:r>
              <a:rPr lang="en-US" baseline="30000" dirty="0">
                <a:solidFill>
                  <a:prstClr val="black"/>
                </a:solidFill>
                <a:latin typeface="Arial" pitchFamily="34" charset="0"/>
                <a:cs typeface="Arial" pitchFamily="34" charset="0"/>
              </a:rPr>
              <a:t>2</a:t>
            </a:r>
            <a:r>
              <a:rPr lang="en-US" baseline="-25000" dirty="0">
                <a:solidFill>
                  <a:prstClr val="black"/>
                </a:solidFill>
                <a:latin typeface="Arial" pitchFamily="34" charset="0"/>
                <a:cs typeface="Arial" pitchFamily="34" charset="0"/>
              </a:rPr>
              <a:t>ext</a:t>
            </a:r>
            <a:r>
              <a:rPr lang="en-US" dirty="0">
                <a:solidFill>
                  <a:prstClr val="black"/>
                </a:solidFill>
                <a:latin typeface="Arial" pitchFamily="34" charset="0"/>
                <a:cs typeface="Arial" pitchFamily="34" charset="0"/>
              </a:rPr>
              <a:t>~0.5</a:t>
            </a:r>
          </a:p>
        </p:txBody>
      </p:sp>
      <p:sp>
        <p:nvSpPr>
          <p:cNvPr id="6150" name="Rectangle 113"/>
          <p:cNvSpPr>
            <a:spLocks noChangeArrowheads="1"/>
          </p:cNvSpPr>
          <p:nvPr/>
        </p:nvSpPr>
        <p:spPr bwMode="auto">
          <a:xfrm>
            <a:off x="1619251" y="6450022"/>
            <a:ext cx="487774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fr-FR" sz="1400" dirty="0" err="1">
                <a:solidFill>
                  <a:srgbClr val="00B050"/>
                </a:solidFill>
                <a:latin typeface="Arial" pitchFamily="34" charset="0"/>
                <a:cs typeface="Arial" pitchFamily="34" charset="0"/>
              </a:rPr>
              <a:t>Artemenko</a:t>
            </a:r>
            <a:r>
              <a:rPr lang="fr-FR" sz="1400" dirty="0">
                <a:solidFill>
                  <a:srgbClr val="00B050"/>
                </a:solidFill>
                <a:latin typeface="Arial" pitchFamily="34" charset="0"/>
                <a:cs typeface="Arial" pitchFamily="34" charset="0"/>
              </a:rPr>
              <a:t>, Muratov et al. SAR QSAR 2011, 22 (5-6), 1-27.</a:t>
            </a:r>
            <a:endParaRPr lang="en-US" sz="1400" dirty="0">
              <a:solidFill>
                <a:srgbClr val="00B050"/>
              </a:solidFill>
              <a:latin typeface="Arial" pitchFamily="34" charset="0"/>
              <a:cs typeface="Arial" pitchFamily="34" charset="0"/>
            </a:endParaRPr>
          </a:p>
        </p:txBody>
      </p:sp>
      <p:sp>
        <p:nvSpPr>
          <p:cNvPr id="6152" name="Rectangle 9"/>
          <p:cNvSpPr>
            <a:spLocks noChangeArrowheads="1"/>
          </p:cNvSpPr>
          <p:nvPr/>
        </p:nvSpPr>
        <p:spPr bwMode="auto">
          <a:xfrm>
            <a:off x="223425" y="5153924"/>
            <a:ext cx="9048751"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fontAlgn="base">
              <a:spcBef>
                <a:spcPts val="600"/>
              </a:spcBef>
              <a:spcAft>
                <a:spcPct val="0"/>
              </a:spcAft>
            </a:pPr>
            <a:r>
              <a:rPr lang="en-US" sz="2800" u="sng" dirty="0">
                <a:solidFill>
                  <a:prstClr val="black"/>
                </a:solidFill>
                <a:latin typeface="Arial" pitchFamily="34" charset="0"/>
                <a:cs typeface="Arial" pitchFamily="34" charset="0"/>
              </a:rPr>
              <a:t>Even small differences in structure representation can lead to significant errors in prediction accuracy of models</a:t>
            </a:r>
            <a:endParaRPr lang="en-US" sz="2800" dirty="0">
              <a:solidFill>
                <a:prstClr val="black"/>
              </a:solidFill>
              <a:latin typeface="Arial" pitchFamily="34" charset="0"/>
              <a:cs typeface="Arial" pitchFamily="34" charset="0"/>
            </a:endParaRPr>
          </a:p>
        </p:txBody>
      </p:sp>
      <p:sp>
        <p:nvSpPr>
          <p:cNvPr id="14" name="Title 1"/>
          <p:cNvSpPr txBox="1">
            <a:spLocks/>
          </p:cNvSpPr>
          <p:nvPr/>
        </p:nvSpPr>
        <p:spPr>
          <a:xfrm>
            <a:off x="200024" y="-24205"/>
            <a:ext cx="9477375" cy="1143000"/>
          </a:xfrm>
          <a:prstGeom prst="rect">
            <a:avLst/>
          </a:prstGeom>
        </p:spPr>
        <p:txBody>
          <a:bodyPr/>
          <a:lstStyle/>
          <a:p>
            <a:pPr fontAlgn="base">
              <a:spcBef>
                <a:spcPct val="0"/>
              </a:spcBef>
              <a:spcAft>
                <a:spcPct val="0"/>
              </a:spcAft>
            </a:pPr>
            <a:r>
              <a:rPr lang="en-US" sz="4000" dirty="0">
                <a:solidFill>
                  <a:schemeClr val="accent1">
                    <a:lumMod val="50000"/>
                  </a:schemeClr>
                </a:solidFill>
                <a:latin typeface="Arial" pitchFamily="34" charset="0"/>
                <a:cs typeface="Arial" pitchFamily="34" charset="0"/>
              </a:rPr>
              <a:t>QSAR modeling of nitro-aromatic toxicants </a:t>
            </a:r>
          </a:p>
        </p:txBody>
      </p:sp>
      <p:sp>
        <p:nvSpPr>
          <p:cNvPr id="16" name="Slide Number Placeholder 3"/>
          <p:cNvSpPr txBox="1">
            <a:spLocks/>
          </p:cNvSpPr>
          <p:nvPr/>
        </p:nvSpPr>
        <p:spPr>
          <a:xfrm>
            <a:off x="8077200" y="6356357"/>
            <a:ext cx="2133600" cy="365125"/>
          </a:xfrm>
          <a:prstGeom prst="rect">
            <a:avLst/>
          </a:prstGeom>
        </p:spPr>
        <p:txBody>
          <a:bodyPr/>
          <a:lstStyle/>
          <a:p>
            <a:pPr algn="r">
              <a:defRPr/>
            </a:pPr>
            <a:fld id="{A6FA6038-F54F-40FB-8A4A-1DC313D33DF7}" type="slidenum">
              <a:rPr lang="en-US">
                <a:solidFill>
                  <a:prstClr val="black"/>
                </a:solidFill>
                <a:cs typeface="Arial" pitchFamily="34" charset="0"/>
              </a:rPr>
              <a:pPr algn="r">
                <a:defRPr/>
              </a:pPr>
              <a:t>8</a:t>
            </a:fld>
            <a:endParaRPr lang="en-US" dirty="0">
              <a:solidFill>
                <a:prstClr val="black"/>
              </a:solidFill>
              <a:cs typeface="Arial" pitchFamily="34" charset="0"/>
            </a:endParaRPr>
          </a:p>
        </p:txBody>
      </p:sp>
      <p:sp>
        <p:nvSpPr>
          <p:cNvPr id="13" name="Rectangle 8"/>
          <p:cNvSpPr>
            <a:spLocks noChangeArrowheads="1"/>
          </p:cNvSpPr>
          <p:nvPr/>
        </p:nvSpPr>
        <p:spPr bwMode="auto">
          <a:xfrm>
            <a:off x="315646" y="3099131"/>
            <a:ext cx="6543675" cy="954107"/>
          </a:xfrm>
          <a:prstGeom prst="rect">
            <a:avLst/>
          </a:prstGeom>
          <a:noFill/>
          <a:ln>
            <a:noFill/>
          </a:ln>
        </p:spPr>
        <p:txBody>
          <a:bodyPr>
            <a:spAutoFit/>
          </a:bodyPr>
          <a:lstStyle/>
          <a:p>
            <a:pPr marL="342900" indent="-342900" algn="just">
              <a:spcBef>
                <a:spcPts val="800"/>
              </a:spcBef>
              <a:buFontTx/>
              <a:buChar char="-"/>
            </a:pPr>
            <a:endParaRPr lang="en-US" sz="2000" dirty="0">
              <a:latin typeface="Arial" pitchFamily="34" charset="0"/>
            </a:endParaRPr>
          </a:p>
          <a:p>
            <a:pPr algn="just" eaLnBrk="1" hangingPunct="1">
              <a:buFontTx/>
              <a:buChar char="-"/>
            </a:pPr>
            <a:r>
              <a:rPr lang="en-US" u="sng" dirty="0">
                <a:latin typeface="Arial" pitchFamily="34" charset="0"/>
              </a:rPr>
              <a:t>Case Study 1</a:t>
            </a:r>
            <a:r>
              <a:rPr lang="en-US" dirty="0">
                <a:latin typeface="Arial" pitchFamily="34" charset="0"/>
              </a:rPr>
              <a:t>:  after the normalization of nitro groups R</a:t>
            </a:r>
            <a:r>
              <a:rPr lang="en-US" baseline="30000" dirty="0">
                <a:latin typeface="Arial" pitchFamily="34" charset="0"/>
              </a:rPr>
              <a:t>2</a:t>
            </a:r>
            <a:r>
              <a:rPr lang="en-US" baseline="-25000" dirty="0">
                <a:latin typeface="Arial" pitchFamily="34" charset="0"/>
              </a:rPr>
              <a:t>ext</a:t>
            </a:r>
            <a:r>
              <a:rPr lang="en-US" dirty="0">
                <a:latin typeface="Arial" pitchFamily="34" charset="0"/>
              </a:rPr>
              <a:t>~0.45 increased to R</a:t>
            </a:r>
            <a:r>
              <a:rPr lang="en-US" baseline="30000" dirty="0">
                <a:latin typeface="Arial" pitchFamily="34" charset="0"/>
              </a:rPr>
              <a:t>2</a:t>
            </a:r>
            <a:r>
              <a:rPr lang="en-US" baseline="-25000" dirty="0">
                <a:latin typeface="Arial" pitchFamily="34" charset="0"/>
              </a:rPr>
              <a:t>ext</a:t>
            </a:r>
            <a:r>
              <a:rPr lang="en-US" dirty="0">
                <a:latin typeface="Arial" pitchFamily="34" charset="0"/>
              </a:rPr>
              <a:t>~0.9.</a:t>
            </a:r>
          </a:p>
        </p:txBody>
      </p:sp>
      <p:grpSp>
        <p:nvGrpSpPr>
          <p:cNvPr id="2" name="Group 8"/>
          <p:cNvGrpSpPr>
            <a:grpSpLocks/>
          </p:cNvGrpSpPr>
          <p:nvPr/>
        </p:nvGrpSpPr>
        <p:grpSpPr bwMode="auto">
          <a:xfrm>
            <a:off x="-53666" y="2982070"/>
            <a:ext cx="9353551" cy="2142335"/>
            <a:chOff x="-4591059" y="2252741"/>
            <a:chExt cx="9353550" cy="1628775"/>
          </a:xfrm>
          <a:solidFill>
            <a:srgbClr val="FFFF00"/>
          </a:solidFill>
        </p:grpSpPr>
        <p:sp>
          <p:nvSpPr>
            <p:cNvPr id="3" name="Rectangle 6"/>
            <p:cNvSpPr/>
            <p:nvPr/>
          </p:nvSpPr>
          <p:spPr>
            <a:xfrm>
              <a:off x="-4381509" y="2252741"/>
              <a:ext cx="9144000" cy="1628775"/>
            </a:xfrm>
            <a:prstGeom prst="rect">
              <a:avLst/>
            </a:prstGeom>
            <a:grpFill/>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defRPr/>
              </a:pPr>
              <a:endParaRPr lang="en-US">
                <a:solidFill>
                  <a:prstClr val="black"/>
                </a:solidFill>
              </a:endParaRPr>
            </a:p>
          </p:txBody>
        </p:sp>
        <p:sp>
          <p:nvSpPr>
            <p:cNvPr id="6158" name="Rectangle 6"/>
            <p:cNvSpPr>
              <a:spLocks noChangeArrowheads="1"/>
            </p:cNvSpPr>
            <p:nvPr/>
          </p:nvSpPr>
          <p:spPr bwMode="auto">
            <a:xfrm>
              <a:off x="-4591059" y="2448100"/>
              <a:ext cx="9353550" cy="123805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342874" indent="-342874" algn="ctr" fontAlgn="base">
                <a:spcBef>
                  <a:spcPct val="20000"/>
                </a:spcBef>
                <a:spcAft>
                  <a:spcPct val="0"/>
                </a:spcAft>
              </a:pPr>
              <a:r>
                <a:rPr lang="en-US" sz="3600" b="1" dirty="0">
                  <a:solidFill>
                    <a:prstClr val="black"/>
                  </a:solidFill>
                  <a:latin typeface="Arial" pitchFamily="34" charset="0"/>
                  <a:cs typeface="Arial" pitchFamily="34" charset="0"/>
                </a:rPr>
                <a:t>Data curation affects the accuracy </a:t>
              </a:r>
            </a:p>
            <a:p>
              <a:pPr marL="342874" indent="-342874" algn="ctr" fontAlgn="base">
                <a:spcBef>
                  <a:spcPct val="20000"/>
                </a:spcBef>
                <a:spcAft>
                  <a:spcPct val="0"/>
                </a:spcAft>
              </a:pPr>
              <a:r>
                <a:rPr lang="en-US" sz="3600" b="1" dirty="0">
                  <a:solidFill>
                    <a:prstClr val="black"/>
                  </a:solidFill>
                  <a:latin typeface="Arial" pitchFamily="34" charset="0"/>
                  <a:cs typeface="Arial" pitchFamily="34" charset="0"/>
                </a:rPr>
                <a:t>(up or down!) of QSAR models</a:t>
              </a:r>
              <a:endParaRPr lang="fr-FR" sz="3600" b="1" dirty="0">
                <a:solidFill>
                  <a:prstClr val="black"/>
                </a:solidFill>
                <a:latin typeface="Arial" pitchFamily="34" charset="0"/>
                <a:cs typeface="Arial" pitchFamily="34" charset="0"/>
              </a:endParaRPr>
            </a:p>
          </p:txBody>
        </p:sp>
      </p:grpSp>
      <p:sp>
        <p:nvSpPr>
          <p:cNvPr id="17" name="Rectangle 8">
            <a:extLst>
              <a:ext uri="{FF2B5EF4-FFF2-40B4-BE49-F238E27FC236}">
                <a16:creationId xmlns:a16="http://schemas.microsoft.com/office/drawing/2014/main" id="{C1ABE067-6CD9-4A6E-AA08-CE1FD2E19A5F}"/>
              </a:ext>
            </a:extLst>
          </p:cNvPr>
          <p:cNvSpPr>
            <a:spLocks noChangeArrowheads="1"/>
          </p:cNvSpPr>
          <p:nvPr/>
        </p:nvSpPr>
        <p:spPr bwMode="auto">
          <a:xfrm>
            <a:off x="7090773" y="1468449"/>
            <a:ext cx="4872038" cy="1087477"/>
          </a:xfrm>
          <a:prstGeom prst="rect">
            <a:avLst/>
          </a:prstGeom>
          <a:noFill/>
          <a:ln>
            <a:noFill/>
          </a:ln>
        </p:spPr>
        <p:txBody>
          <a:bodyPr wrap="square">
            <a:spAutoFit/>
          </a:bodyPr>
          <a:lstStyle/>
          <a:p>
            <a:pPr algn="ctr">
              <a:spcBef>
                <a:spcPts val="800"/>
              </a:spcBef>
            </a:pPr>
            <a:r>
              <a:rPr lang="en-US" sz="2000" dirty="0">
                <a:solidFill>
                  <a:srgbClr val="00B050"/>
                </a:solidFill>
                <a:latin typeface="Arial" pitchFamily="34" charset="0"/>
              </a:rPr>
              <a:t>Five different </a:t>
            </a:r>
            <a:r>
              <a:rPr lang="en-US" sz="2000" u="sng" dirty="0">
                <a:solidFill>
                  <a:srgbClr val="00B050"/>
                </a:solidFill>
                <a:latin typeface="Arial" pitchFamily="34" charset="0"/>
              </a:rPr>
              <a:t>legitimate</a:t>
            </a:r>
            <a:r>
              <a:rPr lang="en-US" sz="2000" dirty="0">
                <a:solidFill>
                  <a:srgbClr val="00B050"/>
                </a:solidFill>
                <a:latin typeface="Arial" pitchFamily="34" charset="0"/>
              </a:rPr>
              <a:t> representations </a:t>
            </a:r>
          </a:p>
          <a:p>
            <a:pPr algn="ctr">
              <a:spcBef>
                <a:spcPts val="800"/>
              </a:spcBef>
            </a:pPr>
            <a:r>
              <a:rPr lang="en-US" sz="2000" dirty="0">
                <a:solidFill>
                  <a:srgbClr val="00B050"/>
                </a:solidFill>
                <a:latin typeface="Arial" pitchFamily="34" charset="0"/>
              </a:rPr>
              <a:t>of nitro groups. </a:t>
            </a:r>
          </a:p>
          <a:p>
            <a:pPr algn="ctr" eaLnBrk="1" hangingPunct="1"/>
            <a:r>
              <a:rPr lang="en-US" dirty="0">
                <a:solidFill>
                  <a:srgbClr val="00B050"/>
                </a:solidFill>
                <a:latin typeface="Arial" pitchFamily="34" charset="0"/>
              </a:rPr>
              <a:t>.</a:t>
            </a:r>
          </a:p>
        </p:txBody>
      </p:sp>
    </p:spTree>
    <p:extLst>
      <p:ext uri="{BB962C8B-B14F-4D97-AF65-F5344CB8AC3E}">
        <p14:creationId xmlns:p14="http://schemas.microsoft.com/office/powerpoint/2010/main" val="1243786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9" grpId="0"/>
      <p:bldP spid="13"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endParaRPr lang="en-US" dirty="0"/>
          </a:p>
          <a:p>
            <a:r>
              <a:rPr lang="en-US" dirty="0"/>
              <a:t>What </a:t>
            </a:r>
            <a:r>
              <a:rPr lang="en-US" dirty="0">
                <a:solidFill>
                  <a:srgbClr val="FF0000"/>
                </a:solidFill>
              </a:rPr>
              <a:t>kind of errors</a:t>
            </a:r>
            <a:r>
              <a:rPr lang="en-US" dirty="0"/>
              <a:t> do we see?</a:t>
            </a:r>
          </a:p>
          <a:p>
            <a:r>
              <a:rPr lang="en-US" dirty="0"/>
              <a:t>When replicate values (of target, ligand, and activity type) appear in the literature, </a:t>
            </a:r>
            <a:r>
              <a:rPr lang="en-US" dirty="0">
                <a:solidFill>
                  <a:srgbClr val="FF0000"/>
                </a:solidFill>
              </a:rPr>
              <a:t>how much</a:t>
            </a:r>
            <a:r>
              <a:rPr lang="en-US" dirty="0"/>
              <a:t> do they differ by?</a:t>
            </a:r>
          </a:p>
          <a:p>
            <a:r>
              <a:rPr lang="en-US" dirty="0"/>
              <a:t>Does wrong information </a:t>
            </a:r>
            <a:r>
              <a:rPr lang="en-US" dirty="0">
                <a:solidFill>
                  <a:srgbClr val="FF0000"/>
                </a:solidFill>
              </a:rPr>
              <a:t>arise</a:t>
            </a:r>
            <a:r>
              <a:rPr lang="en-US" dirty="0"/>
              <a:t> in the laboratory or does it creep in during publication?</a:t>
            </a:r>
          </a:p>
        </p:txBody>
      </p:sp>
      <p:sp>
        <p:nvSpPr>
          <p:cNvPr id="5" name="Title 1"/>
          <p:cNvSpPr txBox="1">
            <a:spLocks/>
          </p:cNvSpPr>
          <p:nvPr/>
        </p:nvSpPr>
        <p:spPr>
          <a:xfrm>
            <a:off x="304800" y="34636"/>
            <a:ext cx="8229600" cy="1143000"/>
          </a:xfrm>
          <a:prstGeom prst="rect">
            <a:avLst/>
          </a:prstGeom>
        </p:spPr>
        <p:txBody>
          <a:bodyPr/>
          <a:lstStyle/>
          <a:p>
            <a:pPr lvl="0" eaLnBrk="0" fontAlgn="base" hangingPunct="0">
              <a:spcBef>
                <a:spcPct val="0"/>
              </a:spcBef>
              <a:spcAft>
                <a:spcPct val="0"/>
              </a:spcAft>
            </a:pPr>
            <a:r>
              <a:rPr lang="en-US" sz="4000" kern="0" dirty="0">
                <a:solidFill>
                  <a:schemeClr val="accent1">
                    <a:lumMod val="50000"/>
                  </a:schemeClr>
                </a:solidFill>
                <a:latin typeface="+mj-lt"/>
                <a:ea typeface="+mj-ea"/>
                <a:cs typeface="Calibri" pitchFamily="34" charset="0"/>
              </a:rPr>
              <a:t>Looking for biological data errors/uncertainties  in databases</a:t>
            </a:r>
          </a:p>
        </p:txBody>
      </p:sp>
      <p:sp>
        <p:nvSpPr>
          <p:cNvPr id="7" name="Slide Number Placeholder 3"/>
          <p:cNvSpPr txBox="1">
            <a:spLocks/>
          </p:cNvSpPr>
          <p:nvPr/>
        </p:nvSpPr>
        <p:spPr>
          <a:xfrm>
            <a:off x="8077200" y="6356355"/>
            <a:ext cx="2133600" cy="365125"/>
          </a:xfrm>
          <a:prstGeom prst="rect">
            <a:avLst/>
          </a:prstGeom>
        </p:spPr>
        <p:txBody>
          <a:bodyPr/>
          <a:lstStyle/>
          <a:p>
            <a:pPr algn="r">
              <a:defRPr/>
            </a:pPr>
            <a:fld id="{A6FA6038-F54F-40FB-8A4A-1DC313D33DF7}" type="slidenum">
              <a:rPr lang="en-US"/>
              <a:pPr algn="r">
                <a:defRPr/>
              </a:pPr>
              <a:t>9</a:t>
            </a:fld>
            <a:endParaRPr lang="en-US" dirty="0"/>
          </a:p>
        </p:txBody>
      </p:sp>
    </p:spTree>
    <p:extLst>
      <p:ext uri="{BB962C8B-B14F-4D97-AF65-F5344CB8AC3E}">
        <p14:creationId xmlns:p14="http://schemas.microsoft.com/office/powerpoint/2010/main" val="2521764502"/>
      </p:ext>
    </p:extLst>
  </p:cSld>
  <p:clrMapOvr>
    <a:masterClrMapping/>
  </p:clrMapOvr>
</p:sld>
</file>

<file path=ppt/theme/theme1.xml><?xml version="1.0" encoding="utf-8"?>
<a:theme xmlns:a="http://schemas.openxmlformats.org/drawingml/2006/main" name="for Alex ACS_Boston_15">
  <a:themeElements>
    <a:clrScheme name="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èle par défaut">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solidFill>
              <a:schemeClr val="bg1"/>
            </a:solidFill>
          </a:defRPr>
        </a:defPPr>
      </a:lstStyle>
    </a:txDef>
  </a:objectDefaults>
  <a:extraClrSchemeLst>
    <a:extraClrScheme>
      <a:clrScheme name="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èle par défau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èle par défau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èle par défau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èle par défau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èle par défau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èle par défau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èle par défau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èle par défau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èle par défau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èle par défau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èle par défau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for Alex ACS_Boston_15.thmx</Template>
  <TotalTime>30622</TotalTime>
  <Words>2811</Words>
  <Application>Microsoft Office PowerPoint</Application>
  <PresentationFormat>Widescreen</PresentationFormat>
  <Paragraphs>577</Paragraphs>
  <Slides>42</Slides>
  <Notes>21</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3</vt:i4>
      </vt:variant>
      <vt:variant>
        <vt:lpstr>Slide Titles</vt:lpstr>
      </vt:variant>
      <vt:variant>
        <vt:i4>42</vt:i4>
      </vt:variant>
    </vt:vector>
  </HeadingPairs>
  <TitlesOfParts>
    <vt:vector size="55" baseType="lpstr">
      <vt:lpstr>MS PGothic</vt:lpstr>
      <vt:lpstr>Arial</vt:lpstr>
      <vt:lpstr>Bembo</vt:lpstr>
      <vt:lpstr>BlinkMacSystemFont</vt:lpstr>
      <vt:lpstr>Calibri</vt:lpstr>
      <vt:lpstr>Century Gothic</vt:lpstr>
      <vt:lpstr>Georgia</vt:lpstr>
      <vt:lpstr>Helvetica Neue</vt:lpstr>
      <vt:lpstr>Times New Roman</vt:lpstr>
      <vt:lpstr>for Alex ACS_Boston_15</vt:lpstr>
      <vt:lpstr>ISIS/Draw Sketch</vt:lpstr>
      <vt:lpstr>MarvinOLE</vt:lpstr>
      <vt:lpstr>Photo Editor Photo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ChEMBL 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ChEMBL Statistics: experimental uncertainty</vt:lpstr>
      <vt:lpstr>Analysis of one publication: CYP data</vt:lpstr>
      <vt:lpstr>PowerPoint Presentation</vt:lpstr>
      <vt:lpstr>PowerPoint Presentation</vt:lpstr>
      <vt:lpstr>PowerPoint Presentation</vt:lpstr>
      <vt:lpstr>Biological data curation workflow</vt:lpstr>
      <vt:lpstr>Case study: Small Molecule Antiviral Compound Collection (SMACC)</vt:lpstr>
      <vt:lpstr>Generalized Workflow </vt:lpstr>
      <vt:lpstr>Coronavirus Conserved Proteins </vt:lpstr>
      <vt:lpstr>Heavy curation efforts: for instance, missing cell types in phenotypic assays </vt:lpstr>
      <vt:lpstr>BAO Mislabeling Impacts Data Accessibility</vt:lpstr>
      <vt:lpstr>Grave issues with ChEMBL’s antiviral assay ontology… </vt:lpstr>
      <vt:lpstr>Assay Ontology Issues: Assay Descriptions</vt:lpstr>
      <vt:lpstr>Another Challenge…</vt:lpstr>
      <vt:lpstr>Major Realizations</vt:lpstr>
      <vt:lpstr>SMACC Data Composition</vt:lpstr>
      <vt:lpstr>Compound Activity</vt:lpstr>
      <vt:lpstr>Process of Hit Selection</vt:lpstr>
      <vt:lpstr>Compounds with Desired Activity Profile</vt:lpstr>
      <vt:lpstr>Hypothesis-Driven Compound Selection</vt:lpstr>
      <vt:lpstr>Testing Recommendations from Hypotheses</vt:lpstr>
      <vt:lpstr>SMACC Compounds Tested in Flaviviruses</vt:lpstr>
      <vt:lpstr>Notes on the importance of data curation</vt:lpstr>
    </vt:vector>
  </TitlesOfParts>
  <Company>The University of North Carolina at Chapel Hill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afant</dc:creator>
  <cp:lastModifiedBy>Tropsha, Alexander</cp:lastModifiedBy>
  <cp:revision>513</cp:revision>
  <dcterms:created xsi:type="dcterms:W3CDTF">2015-08-18T14:24:09Z</dcterms:created>
  <dcterms:modified xsi:type="dcterms:W3CDTF">2024-09-09T14:07:00Z</dcterms:modified>
</cp:coreProperties>
</file>